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81" r:id="rId4"/>
    <p:sldId id="278" r:id="rId5"/>
    <p:sldId id="284" r:id="rId6"/>
    <p:sldId id="283" r:id="rId7"/>
    <p:sldId id="287" r:id="rId8"/>
    <p:sldId id="282" r:id="rId9"/>
    <p:sldId id="285" r:id="rId10"/>
    <p:sldId id="286" r:id="rId11"/>
    <p:sldId id="273" r:id="rId12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97" d="100"/>
          <a:sy n="97" d="100"/>
        </p:scale>
        <p:origin x="3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404C4D-CCC9-17B5-DAE4-4513D8D60D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24B814-DD4E-182A-B398-5FD6C4FF324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5B9EAB-960C-4FA7-9F5A-F0DB3C4352C9}" type="datetimeFigureOut">
              <a:rPr lang="en-US"/>
              <a:pPr>
                <a:defRPr/>
              </a:pPr>
              <a:t>12/6/2023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99BC0E8-7700-3580-8007-3E6046D5D5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E45D116-96F7-0314-C042-E116B77A8F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C79DD-78B8-5C07-4BDC-9E3AC1EF01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77951-1CFF-335B-40BB-6A4521574D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876A8DC-E89B-4B51-AD64-3FAECF7451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C5BDC22D-0C0F-A8F3-7ECE-D82FEB405F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58BFBD65-0703-22BE-BA71-32ED09A6B1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F375619E-79AA-814A-1128-6A24ED46DD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6C5E4B-B8C2-41DF-9358-582E083D7880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9006B1A1-D2EE-5C3A-61BD-611A483EE5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EBD7D32F-DA7D-14F3-6567-4ABA906DC9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8D721B5B-5F34-6398-4F77-EDEB7D395C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6C7B97-5B8D-4622-B19F-A08BBC252470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81A4455D-06A9-82C6-2EF0-A90D6006CF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A7C07768-4D16-331B-0D84-1128617682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2F05DCBD-93D7-B3C7-A2C2-10C24A61E8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1D2DF1B-6E4C-4E1F-A3DC-91429962C5B0}" type="slidenum">
              <a:rPr lang="en-GB" altLang="en-US" smtClean="0">
                <a:latin typeface="Calibri" panose="020F0502020204030204" pitchFamily="34" charset="0"/>
              </a:rPr>
              <a:pPr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A1443534-8AC5-AFAB-306E-4A21CE1639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39C0A865-0221-A62E-44C2-BE203103F6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AA62E80C-9F28-FE54-8112-269C3309EA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0E8341-CC0D-4478-B016-FE84F87D085C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76FDF3F-3D32-2618-82B2-83AE4AB380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Registered Charity Number: 1070755</a:t>
            </a:r>
            <a:endParaRPr lang="en-GB" altLang="en-US"/>
          </a:p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FBD54C4-31B4-C64F-DBD2-76374897AF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D7416-5496-4111-B821-51779DC415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793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323EE83-0BFB-DBD3-664E-E65F28E071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02E86C2-9531-B6AA-EF01-F22629388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7E6F-6FE5-47C4-88D6-34AA379480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983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4DD960B-AA1A-9FBD-B3BE-11DAA0403C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D22A1A3-CB45-592C-1DB4-59249BC783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625C2-79D5-4C39-8A6C-61F038DBE1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911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7D005475-0306-571C-27DE-683448FD39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862013"/>
            <a:ext cx="4897437" cy="498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6370"/>
            <a:ext cx="8229600" cy="4525963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BC309-B50F-4AE0-9D66-596EAEC5A5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Registered Charity Number: 1070755</a:t>
            </a:r>
            <a:endParaRPr lang="en-GB" altLang="en-US"/>
          </a:p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635AC-5500-593A-C1A6-265BE84464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208B3-823B-4774-B4AD-28CF4D3491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605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F76C932-9FB9-A2C1-195A-3FB7D65BEC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Registered Charity Number: 1070755</a:t>
            </a:r>
            <a:endParaRPr lang="en-GB" altLang="en-US"/>
          </a:p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2BF3C7B-3BCC-3D7B-B271-269E6142ED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1A731-6B48-4D03-A4F4-9C4E527BC0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036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EB51A-99DD-3591-0E93-5EBFDBB93D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D4BA9-3103-64B9-21AF-21B97D533E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AF7A4-3639-48F9-B532-E1DBB454F1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192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E03C469-BB5F-66D2-8CFC-C831073D61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2544D90-5D58-73C0-65D7-4B89B3FDAE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DF46F-6E42-4D15-AFD6-12FA5B8B7D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567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263CF8A-E7F8-21F5-945D-D3FBB72495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52F66B7-20A6-587C-4BFD-CBCCBA36B2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0CF29-2021-477D-A99E-1E83E417C2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087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49C96D1-1180-DC33-C8C5-139AF059CD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6FC7CEC-FFC9-886C-D711-342DC8FB14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F04B5-5FDD-4ADF-B24E-505595A53D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023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DB18A-DF24-4EE2-30F9-65A76D0EE9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4A23-F19E-EDF7-FC76-C4B9410237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00E9B-CC69-42A9-8977-C26E5D1884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218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3C66B-F681-E95C-6E9F-2487C0AF7C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0D349-7ADB-ECBF-7057-FEB3D6158F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324-EFC7-4A1B-9CD6-AAD8C3880C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341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26FEA2F-1200-B79E-0E01-C4D4C3E663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597C90F-36B9-9C34-B6C4-14C8BFCF68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28625" y="16240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64BA7-B188-5218-0DE2-773B383AB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Registered Charity Number: 107075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4DA5C-917F-C394-CFE2-F26DD7ADE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5DED7-1E7D-C405-690D-B89C460FCB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35FAB3A-B5A9-479C-9942-534203DC8B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2">
            <a:extLst>
              <a:ext uri="{FF2B5EF4-FFF2-40B4-BE49-F238E27FC236}">
                <a16:creationId xmlns:a16="http://schemas.microsoft.com/office/drawing/2014/main" id="{FF05BE4E-B6FF-131F-1562-1BB514B690E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6019800"/>
            <a:ext cx="1604962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AC-Referrals@royalgreenwich.gov.u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Julia@hercentre.or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>
            <a:extLst>
              <a:ext uri="{FF2B5EF4-FFF2-40B4-BE49-F238E27FC236}">
                <a16:creationId xmlns:a16="http://schemas.microsoft.com/office/drawing/2014/main" id="{162C7038-5DAC-1FA7-22E3-1CB81F268E2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04813"/>
            <a:ext cx="5962650" cy="568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1">
            <a:extLst>
              <a:ext uri="{FF2B5EF4-FFF2-40B4-BE49-F238E27FC236}">
                <a16:creationId xmlns:a16="http://schemas.microsoft.com/office/drawing/2014/main" id="{B414EDC0-50E7-66A5-9228-432E08252B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188" y="2060575"/>
            <a:ext cx="7772400" cy="2160588"/>
          </a:xfrm>
        </p:spPr>
        <p:txBody>
          <a:bodyPr/>
          <a:lstStyle/>
          <a:p>
            <a:pPr eaLnBrk="1" hangingPunct="1"/>
            <a:r>
              <a:rPr lang="en-GB" altLang="en-US" b="1">
                <a:solidFill>
                  <a:srgbClr val="002060"/>
                </a:solidFill>
                <a:cs typeface="Arial" panose="020B0604020202020204" pitchFamily="34" charset="0"/>
              </a:rPr>
              <a:t> Her Centre</a:t>
            </a:r>
            <a:br>
              <a:rPr lang="en-GB" altLang="en-US" b="1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GB" altLang="en-US" b="1">
                <a:solidFill>
                  <a:srgbClr val="002060"/>
                </a:solidFill>
                <a:cs typeface="Arial" panose="020B0604020202020204" pitchFamily="34" charset="0"/>
              </a:rPr>
              <a:t>Services and Equalities</a:t>
            </a:r>
            <a:endParaRPr lang="en-GB" altLang="en-US" b="1">
              <a:solidFill>
                <a:srgbClr val="002060"/>
              </a:solidFill>
            </a:endParaRPr>
          </a:p>
        </p:txBody>
      </p:sp>
      <p:sp>
        <p:nvSpPr>
          <p:cNvPr id="14340" name="Slide Number Placeholder 4">
            <a:extLst>
              <a:ext uri="{FF2B5EF4-FFF2-40B4-BE49-F238E27FC236}">
                <a16:creationId xmlns:a16="http://schemas.microsoft.com/office/drawing/2014/main" id="{70D7720D-8F30-D20E-EA1D-AF1FB37E66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712C89-B73D-44ED-9D5B-35FC0E159845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4341" name="Date Placeholder 3">
            <a:extLst>
              <a:ext uri="{FF2B5EF4-FFF2-40B4-BE49-F238E27FC236}">
                <a16:creationId xmlns:a16="http://schemas.microsoft.com/office/drawing/2014/main" id="{1F3CFAEA-743F-4E57-E8E1-4A0F8A78A6A5}"/>
              </a:ext>
            </a:extLst>
          </p:cNvPr>
          <p:cNvSpPr>
            <a:spLocks noGrp="1"/>
          </p:cNvSpPr>
          <p:nvPr>
            <p:ph type="dt" sz="quarter" idx="2"/>
          </p:nvPr>
        </p:nvSpPr>
        <p:spPr bwMode="auto">
          <a:xfrm>
            <a:off x="2700338" y="6356350"/>
            <a:ext cx="3852862" cy="3651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800" dirty="0">
                <a:latin typeface="+mj-lt"/>
              </a:rPr>
              <a:t>Registered Charity Number: 1070755</a:t>
            </a:r>
            <a:endParaRPr lang="en-GB" alt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3D99DC8-4B01-1E97-20F7-34BB89880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Groups for women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3EA9A-ABF0-CBD3-22EF-36B58BD72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dirty="0"/>
              <a:t>Her Centre also provides</a:t>
            </a:r>
          </a:p>
          <a:p>
            <a:pPr>
              <a:defRPr/>
            </a:pPr>
            <a:r>
              <a:rPr lang="en-GB" dirty="0"/>
              <a:t>A women’s social group to build friendships</a:t>
            </a:r>
          </a:p>
          <a:p>
            <a:pPr>
              <a:defRPr/>
            </a:pPr>
            <a:r>
              <a:rPr lang="en-GB" dirty="0"/>
              <a:t>Groups run by volunteers from new communities to engage all women</a:t>
            </a:r>
          </a:p>
          <a:p>
            <a:pPr>
              <a:defRPr/>
            </a:pPr>
            <a:r>
              <a:rPr lang="en-GB" dirty="0"/>
              <a:t>Group events and activities such as our holiday celebration and seaside trips</a:t>
            </a:r>
          </a:p>
          <a:p>
            <a:pPr>
              <a:defRPr/>
            </a:pPr>
            <a:r>
              <a:rPr lang="en-GB" dirty="0"/>
              <a:t>Open Forums open to all, on key women’s issues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78D9BA-CE1B-9807-2CCF-4FA45D3CE3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Registered Charity Number: 1070755</a:t>
            </a:r>
            <a:endParaRPr lang="en-GB" altLang="en-US"/>
          </a:p>
          <a:p>
            <a:pPr>
              <a:defRPr/>
            </a:pPr>
            <a:endParaRPr lang="en-GB"/>
          </a:p>
        </p:txBody>
      </p:sp>
      <p:sp>
        <p:nvSpPr>
          <p:cNvPr id="26629" name="Slide Number Placeholder 4">
            <a:extLst>
              <a:ext uri="{FF2B5EF4-FFF2-40B4-BE49-F238E27FC236}">
                <a16:creationId xmlns:a16="http://schemas.microsoft.com/office/drawing/2014/main" id="{E7C7FDF0-2391-FC84-3E23-C7781B012AA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AA3F9C-0F86-4384-8EF9-51745CBEAFF4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6EEE7D88-C286-4688-153E-432D22D68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Her Centre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507F82F8-0D08-2352-9B6A-25A7404C4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endParaRPr lang="en-GB" altLang="en-US"/>
          </a:p>
          <a:p>
            <a:r>
              <a:rPr lang="en-GB" altLang="en-US"/>
              <a:t>For general domestic abuse questions Greenwich fund the DV helpline on 0208 317 8273</a:t>
            </a:r>
          </a:p>
          <a:p>
            <a:r>
              <a:rPr lang="en-GB" altLang="en-US"/>
              <a:t>For more info on Her Centre services contact us on </a:t>
            </a:r>
            <a:r>
              <a:rPr lang="en-GB" altLang="en-US" b="1">
                <a:solidFill>
                  <a:srgbClr val="002060"/>
                </a:solidFill>
              </a:rPr>
              <a:t>0203 260 7772</a:t>
            </a:r>
          </a:p>
          <a:p>
            <a:endParaRPr lang="en-GB" altLang="en-US"/>
          </a:p>
          <a:p>
            <a:r>
              <a:rPr lang="en-GB" altLang="en-US"/>
              <a:t>Any Questions?</a:t>
            </a:r>
          </a:p>
        </p:txBody>
      </p:sp>
      <p:sp>
        <p:nvSpPr>
          <p:cNvPr id="27652" name="Slide Number Placeholder 4">
            <a:extLst>
              <a:ext uri="{FF2B5EF4-FFF2-40B4-BE49-F238E27FC236}">
                <a16:creationId xmlns:a16="http://schemas.microsoft.com/office/drawing/2014/main" id="{BAD915B9-C9CD-50C6-3FBC-EA53921705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206DD3-5D9F-409F-9981-F0815E0CAB6F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E3F248-81B6-8298-ADF7-E80D96A6E2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Registered Charity Number: 1070755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673CDAB4-1CF3-E5AE-C4CD-2B7853325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98438"/>
            <a:ext cx="8229600" cy="979487"/>
          </a:xfrm>
        </p:spPr>
        <p:txBody>
          <a:bodyPr/>
          <a:lstStyle/>
          <a:p>
            <a:r>
              <a:rPr lang="en-GB" altLang="en-US"/>
              <a:t>Her Centre services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2C61D537-6A34-2052-E4BB-07251DAB5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052513"/>
            <a:ext cx="7902575" cy="49752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/>
              <a:t>Her Centre empowers women to move away from abuse and forward with their lives. 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altLang="en-US"/>
              <a:t>Based in </a:t>
            </a:r>
            <a:r>
              <a:rPr lang="en-GB" altLang="en-US" b="1">
                <a:solidFill>
                  <a:srgbClr val="002060"/>
                </a:solidFill>
              </a:rPr>
              <a:t>Greenwich</a:t>
            </a:r>
            <a:r>
              <a:rPr lang="en-GB" altLang="en-US"/>
              <a:t>, we offer:</a:t>
            </a:r>
          </a:p>
          <a:p>
            <a:r>
              <a:rPr lang="en-GB" altLang="en-US"/>
              <a:t>Domestic and sexual abuse advocacy from </a:t>
            </a:r>
            <a:r>
              <a:rPr lang="en-GB" altLang="en-US">
                <a:solidFill>
                  <a:srgbClr val="002060"/>
                </a:solidFill>
              </a:rPr>
              <a:t>13 years and older and support for children</a:t>
            </a:r>
          </a:p>
          <a:p>
            <a:r>
              <a:rPr lang="en-GB" altLang="en-US"/>
              <a:t>Support and social groups, counselling </a:t>
            </a:r>
          </a:p>
          <a:p>
            <a:r>
              <a:rPr lang="en-GB" altLang="en-US"/>
              <a:t>Forums on women’s issues </a:t>
            </a:r>
          </a:p>
          <a:p>
            <a:r>
              <a:rPr lang="en-GB" altLang="en-US"/>
              <a:t>Free women only classes</a:t>
            </a:r>
          </a:p>
        </p:txBody>
      </p:sp>
      <p:sp>
        <p:nvSpPr>
          <p:cNvPr id="16388" name="Slide Number Placeholder 4">
            <a:extLst>
              <a:ext uri="{FF2B5EF4-FFF2-40B4-BE49-F238E27FC236}">
                <a16:creationId xmlns:a16="http://schemas.microsoft.com/office/drawing/2014/main" id="{ED530AB4-940E-49B5-3FEF-0E268B9F6F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BAEAE3-02BA-41F6-82DA-807E32C20CE3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6C1B13-CF9E-1DD3-4412-1F51571519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Registered Charity Number: 1070755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F1705AD-54DF-2071-573D-E2998E056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763"/>
            <a:ext cx="8229600" cy="773112"/>
          </a:xfrm>
        </p:spPr>
        <p:txBody>
          <a:bodyPr/>
          <a:lstStyle/>
          <a:p>
            <a:r>
              <a:rPr lang="en-GB" altLang="en-US"/>
              <a:t>Her Centre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F849C9A-8A09-1881-49F9-3AA6EB159E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74738" y="1636713"/>
          <a:ext cx="6877050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6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665">
                <a:tc>
                  <a:txBody>
                    <a:bodyPr/>
                    <a:lstStyle/>
                    <a:p>
                      <a:pPr algn="ctr"/>
                      <a:r>
                        <a:rPr lang="en-GB" altLang="en-US" sz="3000" b="0" dirty="0"/>
                        <a:t>Women engaged by IDSVA services </a:t>
                      </a:r>
                      <a:endParaRPr lang="en-GB" sz="3000" b="0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/>
                        <a:t>856</a:t>
                      </a:r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6441"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/>
                        <a:t>Referrals (all referrals contacted at least 3 times) including self referrals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/>
                        <a:t>1116</a:t>
                      </a:r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665">
                <a:tc>
                  <a:txBody>
                    <a:bodyPr/>
                    <a:lstStyle/>
                    <a:p>
                      <a:pPr algn="ctr"/>
                      <a:r>
                        <a:rPr lang="en-GB" altLang="en-US" sz="3000" b="0" dirty="0"/>
                        <a:t>Attendees at Training and Events</a:t>
                      </a:r>
                      <a:endParaRPr lang="en-GB" sz="3000" b="0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/>
                        <a:t>566</a:t>
                      </a:r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053">
                <a:tc>
                  <a:txBody>
                    <a:bodyPr/>
                    <a:lstStyle/>
                    <a:p>
                      <a:pPr algn="ctr"/>
                      <a:r>
                        <a:rPr lang="en-GB" altLang="en-US" sz="3000" b="0" dirty="0"/>
                        <a:t>Took up Group or One to One Counselling</a:t>
                      </a:r>
                      <a:endParaRPr lang="en-GB" sz="3000" b="0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/>
                        <a:t>103</a:t>
                      </a:r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053">
                <a:tc>
                  <a:txBody>
                    <a:bodyPr/>
                    <a:lstStyle/>
                    <a:p>
                      <a:pPr algn="ctr"/>
                      <a:r>
                        <a:rPr lang="en-GB" altLang="en-US" sz="3000" b="0" dirty="0"/>
                        <a:t>Women engaged for support addressing wider VAWG</a:t>
                      </a:r>
                      <a:endParaRPr lang="en-GB" sz="3000" b="0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/>
                        <a:t>114</a:t>
                      </a:r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6DEA5B-BDA6-EC54-3649-E234F73BF1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Registered Charity Number: 1070755</a:t>
            </a:r>
          </a:p>
          <a:p>
            <a:pPr>
              <a:defRPr/>
            </a:pPr>
            <a:endParaRPr lang="en-GB"/>
          </a:p>
        </p:txBody>
      </p:sp>
      <p:sp>
        <p:nvSpPr>
          <p:cNvPr id="18456" name="Slide Number Placeholder 4">
            <a:extLst>
              <a:ext uri="{FF2B5EF4-FFF2-40B4-BE49-F238E27FC236}">
                <a16:creationId xmlns:a16="http://schemas.microsoft.com/office/drawing/2014/main" id="{FEA20911-9CC1-3BDB-5F16-44B3AF17E8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00017F-CAFD-416F-B2F4-77F3511B353D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7AA847-E4A4-B8ED-A55F-DF47ADA8CCD1}"/>
              </a:ext>
            </a:extLst>
          </p:cNvPr>
          <p:cNvSpPr/>
          <p:nvPr/>
        </p:nvSpPr>
        <p:spPr>
          <a:xfrm>
            <a:off x="1192213" y="960438"/>
            <a:ext cx="6759575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GB" altLang="en-US" sz="3200" dirty="0">
                <a:latin typeface="+mj-lt"/>
              </a:rPr>
              <a:t>Our services are in demand: </a:t>
            </a:r>
            <a:r>
              <a:rPr lang="en-GB" altLang="en-US" sz="3200">
                <a:latin typeface="+mj-lt"/>
              </a:rPr>
              <a:t>in 2022/23</a:t>
            </a:r>
            <a:endParaRPr lang="en-GB" altLang="en-US" sz="32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1B6EC1EA-307E-85F1-3DF9-5162442B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15888"/>
            <a:ext cx="8229600" cy="1143000"/>
          </a:xfrm>
        </p:spPr>
        <p:txBody>
          <a:bodyPr/>
          <a:lstStyle/>
          <a:p>
            <a:r>
              <a:rPr lang="en-GB" altLang="en-US"/>
              <a:t>IDSVA - What we provide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61491-A020-7574-EA3C-D9BF92B97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13" y="1196975"/>
            <a:ext cx="8229600" cy="48958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dirty="0"/>
              <a:t>The Independent Domestic and Sexual Violence Advocacy Service (</a:t>
            </a:r>
            <a:r>
              <a:rPr lang="en-GB" i="1" dirty="0"/>
              <a:t>IDSVA</a:t>
            </a:r>
            <a:r>
              <a:rPr lang="en-GB" dirty="0"/>
              <a:t>) provides: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000" dirty="0"/>
              <a:t>Risk Assessment &amp; MARAC Representation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000" dirty="0"/>
              <a:t>Practical help &amp; information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000" dirty="0"/>
              <a:t>Emotional Support and awareness raising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000" dirty="0"/>
              <a:t>Advice on Family legal issues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000" dirty="0"/>
              <a:t>Support at County, Magistrates &amp; Crown Court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000" dirty="0">
                <a:cs typeface="Arial" panose="020B0604020202020204" pitchFamily="34" charset="0"/>
              </a:rPr>
              <a:t>Assistance with Housing</a:t>
            </a:r>
            <a:endParaRPr lang="en-GB" sz="3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000" dirty="0"/>
              <a:t>Support Groups, Counselling and work placement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dirty="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41558E00-935A-EADD-4FEE-7CB23EAFFE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9E9012-7816-4464-AC17-5BC42D3EE67E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DCCF4C-449C-2281-E2B0-6B8EFD311E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Registered Charity Number: 1070755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A9358602-730A-0CB9-62B3-E832447D2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Other specialist IDSVA posts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B60E-3519-F049-9817-A1BE0C786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dirty="0"/>
              <a:t>Her Centre also provides:</a:t>
            </a:r>
          </a:p>
          <a:p>
            <a:pPr>
              <a:defRPr/>
            </a:pPr>
            <a:r>
              <a:rPr lang="en-GB" dirty="0"/>
              <a:t> A Children’s IDVA working with children – refer  </a:t>
            </a:r>
            <a:r>
              <a:rPr lang="it-IT" dirty="0"/>
              <a:t>Nicole.Nwafor@royalgreenwich.gov.uk</a:t>
            </a:r>
            <a:endParaRPr lang="en-GB" dirty="0"/>
          </a:p>
          <a:p>
            <a:pPr>
              <a:defRPr/>
            </a:pPr>
            <a:r>
              <a:rPr lang="en-GB" dirty="0"/>
              <a:t>A </a:t>
            </a:r>
            <a:r>
              <a:rPr lang="en-GB" b="1" dirty="0"/>
              <a:t>sexual violence advocate </a:t>
            </a:r>
            <a:r>
              <a:rPr lang="en-GB" dirty="0"/>
              <a:t>working with stalking and stranger abuse -  </a:t>
            </a:r>
            <a:r>
              <a:rPr lang="en-GB" b="1" dirty="0"/>
              <a:t>open referrals</a:t>
            </a:r>
          </a:p>
          <a:p>
            <a:pPr>
              <a:defRPr/>
            </a:pPr>
            <a:r>
              <a:rPr lang="en-GB" dirty="0"/>
              <a:t>A </a:t>
            </a:r>
            <a:r>
              <a:rPr lang="en-GB" b="1" dirty="0"/>
              <a:t>young IDVA </a:t>
            </a:r>
            <a:r>
              <a:rPr lang="en-GB" dirty="0"/>
              <a:t>supporting 13 to 19 year old girls – </a:t>
            </a:r>
            <a:r>
              <a:rPr lang="en-GB" b="1" dirty="0"/>
              <a:t>open referrals</a:t>
            </a:r>
          </a:p>
          <a:p>
            <a:pPr>
              <a:defRPr/>
            </a:pPr>
            <a:r>
              <a:rPr lang="en-GB" dirty="0"/>
              <a:t>Housing IDVA service with Housing Inclusion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0870EA-D2D0-258A-9BEC-C6A389726F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Registered Charity Number: 1070755</a:t>
            </a:r>
            <a:endParaRPr lang="en-GB" altLang="en-US"/>
          </a:p>
          <a:p>
            <a:pPr>
              <a:defRPr/>
            </a:pPr>
            <a:endParaRPr lang="en-GB"/>
          </a:p>
        </p:txBody>
      </p:sp>
      <p:sp>
        <p:nvSpPr>
          <p:cNvPr id="21509" name="Slide Number Placeholder 4">
            <a:extLst>
              <a:ext uri="{FF2B5EF4-FFF2-40B4-BE49-F238E27FC236}">
                <a16:creationId xmlns:a16="http://schemas.microsoft.com/office/drawing/2014/main" id="{CA057FA4-C921-78FE-EDDA-B5C24A1B64E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4252EF-EB61-44CB-9317-91399775D5B5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EB18002B-1DF5-B2A4-192B-ECE7E5EDA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One Stop Shop and GPs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3A1FB003-C64C-DA76-2E5A-21521D17C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altLang="en-US" b="1" dirty="0"/>
              <a:t>One Stop Shop</a:t>
            </a:r>
          </a:p>
          <a:p>
            <a:pPr>
              <a:defRPr/>
            </a:pPr>
            <a:r>
              <a:rPr lang="en-GB" altLang="en-US" dirty="0"/>
              <a:t>Drop-in on Fridays 10 to 12 at YMCA Woolwich and Wednesdays at St Mary CC in Eltham and Moorings in Thamesmead </a:t>
            </a:r>
          </a:p>
          <a:p>
            <a:pPr>
              <a:defRPr/>
            </a:pPr>
            <a:r>
              <a:rPr lang="en-GB" altLang="en-US" dirty="0"/>
              <a:t>Help from a family solicitor and IDSVA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altLang="en-US" b="1" dirty="0"/>
              <a:t>Health IDSVA</a:t>
            </a:r>
          </a:p>
          <a:p>
            <a:pPr>
              <a:defRPr/>
            </a:pPr>
            <a:r>
              <a:rPr lang="en-GB" altLang="en-US" dirty="0"/>
              <a:t>Running GP training and taking GP referrals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08DE9-EA21-275B-0114-AA861365AE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Registered Charity Number: 1070755</a:t>
            </a:r>
            <a:endParaRPr lang="en-GB" altLang="en-US"/>
          </a:p>
          <a:p>
            <a:pPr>
              <a:defRPr/>
            </a:pPr>
            <a:endParaRPr lang="en-GB"/>
          </a:p>
        </p:txBody>
      </p:sp>
      <p:sp>
        <p:nvSpPr>
          <p:cNvPr id="22533" name="Slide Number Placeholder 4">
            <a:extLst>
              <a:ext uri="{FF2B5EF4-FFF2-40B4-BE49-F238E27FC236}">
                <a16:creationId xmlns:a16="http://schemas.microsoft.com/office/drawing/2014/main" id="{2BE4A2EA-8EC0-E2C5-7FF8-F5A7FBF9CE8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51FAAD-8FF9-4715-AFBB-4D441D767244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4DE34E01-2DE2-23C8-730A-A1BF78126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to refer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78206804-19CD-B211-F9BC-E36D08EB9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en-GB" altLang="en-US"/>
              <a:t>Our young IDSVA and Sexual abuse advocate take open referrals </a:t>
            </a:r>
          </a:p>
          <a:p>
            <a:r>
              <a:rPr lang="en-GB" altLang="en-US"/>
              <a:t>Our One Stop Shop is the best starting point if someone wants legal advice or just has questions</a:t>
            </a:r>
          </a:p>
          <a:p>
            <a:r>
              <a:rPr lang="en-GB" altLang="en-US"/>
              <a:t>For women at high risk, please do a MARAC referral to </a:t>
            </a:r>
            <a:r>
              <a:rPr lang="en-GB" altLang="en-US">
                <a:hlinkClick r:id="rId2"/>
              </a:rPr>
              <a:t>MARAC-Referrals@royalgreenwich.gov.uk</a:t>
            </a:r>
            <a:r>
              <a:rPr lang="en-GB" altLang="en-US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340DF-698E-9FB7-06D1-6BFA82DBC5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Registered Charity Number: 1070755</a:t>
            </a:r>
            <a:endParaRPr lang="en-GB" altLang="en-US"/>
          </a:p>
          <a:p>
            <a:pPr>
              <a:defRPr/>
            </a:pPr>
            <a:endParaRPr lang="en-GB"/>
          </a:p>
        </p:txBody>
      </p:sp>
      <p:sp>
        <p:nvSpPr>
          <p:cNvPr id="23557" name="Slide Number Placeholder 4">
            <a:extLst>
              <a:ext uri="{FF2B5EF4-FFF2-40B4-BE49-F238E27FC236}">
                <a16:creationId xmlns:a16="http://schemas.microsoft.com/office/drawing/2014/main" id="{6B2B50F4-988D-1172-01C6-E833686C1F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495871-88C7-46D6-89E1-F9A15AA8C3A7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A77A2F3F-CF28-BAF7-5CCB-A904045B6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B5D74-5D74-E9A8-B030-F0314F375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dirty="0"/>
              <a:t>Our Outreach coordinator helps women rebuilding their lives </a:t>
            </a:r>
          </a:p>
          <a:p>
            <a:pPr>
              <a:defRPr/>
            </a:pPr>
            <a:r>
              <a:rPr lang="en-GB" dirty="0"/>
              <a:t>Help to find qualifications and work placements through </a:t>
            </a:r>
            <a:r>
              <a:rPr lang="en-GB" b="1" dirty="0"/>
              <a:t>information days</a:t>
            </a:r>
          </a:p>
          <a:p>
            <a:pPr>
              <a:defRPr/>
            </a:pPr>
            <a:r>
              <a:rPr lang="en-GB" b="1" dirty="0"/>
              <a:t>English, IT, parenting and confidence classes</a:t>
            </a:r>
          </a:p>
          <a:p>
            <a:pPr>
              <a:defRPr/>
            </a:pPr>
            <a:r>
              <a:rPr lang="en-GB" dirty="0"/>
              <a:t>Links to women’s social groups including new communities’ groups</a:t>
            </a:r>
          </a:p>
          <a:p>
            <a:pPr>
              <a:defRPr/>
            </a:pPr>
            <a:r>
              <a:rPr lang="en-GB" dirty="0"/>
              <a:t>Contact j</a:t>
            </a:r>
            <a:r>
              <a:rPr lang="en-GB" dirty="0">
                <a:hlinkClick r:id="rId2"/>
              </a:rPr>
              <a:t>ulia@hercentre.org</a:t>
            </a:r>
            <a:r>
              <a:rPr lang="en-GB" dirty="0"/>
              <a:t> for more info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A16DC9-3C57-7502-30E3-1A77DF0BF0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Registered Charity Number: 1070755</a:t>
            </a:r>
            <a:endParaRPr lang="en-GB" altLang="en-US"/>
          </a:p>
          <a:p>
            <a:pPr>
              <a:defRPr/>
            </a:pPr>
            <a:endParaRPr lang="en-GB"/>
          </a:p>
        </p:txBody>
      </p:sp>
      <p:sp>
        <p:nvSpPr>
          <p:cNvPr id="24581" name="Slide Number Placeholder 4">
            <a:extLst>
              <a:ext uri="{FF2B5EF4-FFF2-40B4-BE49-F238E27FC236}">
                <a16:creationId xmlns:a16="http://schemas.microsoft.com/office/drawing/2014/main" id="{738F90EA-49AA-2A79-7AB2-DFDC29EC20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E1BA6C-C9EB-49E9-8C32-92DB21849211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606A8E9-4648-61B9-AB65-E366DB190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Training we offer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47A25-E66A-32FA-9E09-D666339D7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GB" dirty="0"/>
              <a:t>Our Basic English classes run for 10 weeks 3 times a year including a speaking class</a:t>
            </a:r>
          </a:p>
          <a:p>
            <a:pPr>
              <a:defRPr/>
            </a:pPr>
            <a:r>
              <a:rPr lang="en-GB" dirty="0"/>
              <a:t>We also are setting up money management</a:t>
            </a:r>
          </a:p>
          <a:p>
            <a:pPr>
              <a:defRPr/>
            </a:pPr>
            <a:r>
              <a:rPr lang="en-GB" dirty="0"/>
              <a:t>Our 4-week confidence building classes help women find their voice again</a:t>
            </a:r>
          </a:p>
          <a:p>
            <a:pPr>
              <a:defRPr/>
            </a:pPr>
            <a:r>
              <a:rPr lang="en-GB" dirty="0"/>
              <a:t>Basic IT classes help women manage finances, benefits and payments online</a:t>
            </a:r>
          </a:p>
          <a:p>
            <a:pPr>
              <a:defRPr/>
            </a:pPr>
            <a:r>
              <a:rPr lang="en-GB" dirty="0"/>
              <a:t>Parenting power course helps rebuild families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696301-7524-EF18-1E91-9FBB4E35B3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Registered Charity Number: 1070755</a:t>
            </a:r>
            <a:endParaRPr lang="en-GB" altLang="en-US"/>
          </a:p>
          <a:p>
            <a:pPr>
              <a:defRPr/>
            </a:pPr>
            <a:endParaRPr lang="en-GB"/>
          </a:p>
        </p:txBody>
      </p:sp>
      <p:sp>
        <p:nvSpPr>
          <p:cNvPr id="25605" name="Slide Number Placeholder 4">
            <a:extLst>
              <a:ext uri="{FF2B5EF4-FFF2-40B4-BE49-F238E27FC236}">
                <a16:creationId xmlns:a16="http://schemas.microsoft.com/office/drawing/2014/main" id="{3C4C8A55-7B4C-2F3F-1913-D538D4AFFB1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286442-D953-4E0E-9536-2AE91C51DC35}" type="slidenum">
              <a:rPr lang="en-GB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953E1FAAA4174DA32B083DE535723A" ma:contentTypeVersion="17" ma:contentTypeDescription="Create a new document." ma:contentTypeScope="" ma:versionID="01c6057ff1a67d0fc687a6803ffbfdfb">
  <xsd:schema xmlns:xsd="http://www.w3.org/2001/XMLSchema" xmlns:xs="http://www.w3.org/2001/XMLSchema" xmlns:p="http://schemas.microsoft.com/office/2006/metadata/properties" xmlns:ns2="a0918bfa-692a-4922-b76d-02f98a2a4b44" xmlns:ns3="ad159358-9462-4e9b-ae8b-85b0e6b0b597" targetNamespace="http://schemas.microsoft.com/office/2006/metadata/properties" ma:root="true" ma:fieldsID="458b8252e166cad2a7112369758ff33a" ns2:_="" ns3:_="">
    <xsd:import namespace="a0918bfa-692a-4922-b76d-02f98a2a4b44"/>
    <xsd:import namespace="ad159358-9462-4e9b-ae8b-85b0e6b0b5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18bfa-692a-4922-b76d-02f98a2a4b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bae60f5-b7ad-4981-a8ef-0360d6a367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159358-9462-4e9b-ae8b-85b0e6b0b59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31a92c1-4f56-4a99-a57a-621324e0f57d}" ma:internalName="TaxCatchAll" ma:showField="CatchAllData" ma:web="ad159358-9462-4e9b-ae8b-85b0e6b0b5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0918bfa-692a-4922-b76d-02f98a2a4b44" xsi:nil="true"/>
    <SharedWithUsers xmlns="ad159358-9462-4e9b-ae8b-85b0e6b0b597">
      <UserInfo>
        <DisplayName/>
        <AccountId xsi:nil="true"/>
        <AccountType/>
      </UserInfo>
    </SharedWithUsers>
    <TaxCatchAll xmlns="ad159358-9462-4e9b-ae8b-85b0e6b0b597" xsi:nil="true"/>
    <lcf76f155ced4ddcb4097134ff3c332f xmlns="a0918bfa-692a-4922-b76d-02f98a2a4b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760D966-62C9-4D90-91AB-5EA16253097B}"/>
</file>

<file path=customXml/itemProps2.xml><?xml version="1.0" encoding="utf-8"?>
<ds:datastoreItem xmlns:ds="http://schemas.openxmlformats.org/officeDocument/2006/customXml" ds:itemID="{1E609D70-7720-4CE7-A44E-313EE07D3BC0}"/>
</file>

<file path=customXml/itemProps3.xml><?xml version="1.0" encoding="utf-8"?>
<ds:datastoreItem xmlns:ds="http://schemas.openxmlformats.org/officeDocument/2006/customXml" ds:itemID="{67267B31-732F-433B-8CE7-038557A43BE9}"/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572</Words>
  <Application>Microsoft Office PowerPoint</Application>
  <PresentationFormat>On-screen Show (4:3)</PresentationFormat>
  <Paragraphs>96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Her Centre Services and Equalities</vt:lpstr>
      <vt:lpstr>Her Centre services</vt:lpstr>
      <vt:lpstr>Her Centre</vt:lpstr>
      <vt:lpstr>IDSVA - What we provide</vt:lpstr>
      <vt:lpstr>Other specialist IDSVA posts</vt:lpstr>
      <vt:lpstr>One Stop Shop and GPs</vt:lpstr>
      <vt:lpstr>How to refer</vt:lpstr>
      <vt:lpstr>Outreach</vt:lpstr>
      <vt:lpstr>Training we offer</vt:lpstr>
      <vt:lpstr>Groups for women</vt:lpstr>
      <vt:lpstr>Her Centre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reshma dsilva</dc:creator>
  <cp:lastModifiedBy>Stacy Smith</cp:lastModifiedBy>
  <cp:revision>142</cp:revision>
  <dcterms:created xsi:type="dcterms:W3CDTF">2013-07-31T10:16:20Z</dcterms:created>
  <dcterms:modified xsi:type="dcterms:W3CDTF">2023-12-06T14:24:33Z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0x010100E2953E1FAAA4174DA32B083DE535723A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