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1"/>
  </p:notesMasterIdLst>
  <p:sldIdLst>
    <p:sldId id="257" r:id="rId5"/>
    <p:sldId id="263" r:id="rId6"/>
    <p:sldId id="269" r:id="rId7"/>
    <p:sldId id="268" r:id="rId8"/>
    <p:sldId id="266" r:id="rId9"/>
    <p:sldId id="267" r:id="rId10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9F103-9221-694A-84AF-C41B57C6CF4C}" v="1" dt="2025-05-01T16:49:43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6422" autoAdjust="0"/>
  </p:normalViewPr>
  <p:slideViewPr>
    <p:cSldViewPr snapToGrid="0">
      <p:cViewPr varScale="1">
        <p:scale>
          <a:sx n="103" d="100"/>
          <a:sy n="103" d="100"/>
        </p:scale>
        <p:origin x="9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Kerr" userId="4353d390-f1fe-4962-96d2-552af204605f" providerId="ADAL" clId="{3FD9F103-9221-694A-84AF-C41B57C6CF4C}"/>
    <pc:docChg chg="modSld modMainMaster">
      <pc:chgData name="Andrew Kerr" userId="4353d390-f1fe-4962-96d2-552af204605f" providerId="ADAL" clId="{3FD9F103-9221-694A-84AF-C41B57C6CF4C}" dt="2025-05-01T16:49:43.231" v="0" actId="18331"/>
      <pc:docMkLst>
        <pc:docMk/>
      </pc:docMkLst>
      <pc:sldChg chg="modSp setBg">
        <pc:chgData name="Andrew Kerr" userId="4353d390-f1fe-4962-96d2-552af204605f" providerId="ADAL" clId="{3FD9F103-9221-694A-84AF-C41B57C6CF4C}" dt="2025-05-01T16:49:43.231" v="0" actId="18331"/>
        <pc:sldMkLst>
          <pc:docMk/>
          <pc:sldMk cId="3645474135" sldId="257"/>
        </pc:sldMkLst>
        <pc:picChg chg="mod">
          <ac:chgData name="Andrew Kerr" userId="4353d390-f1fe-4962-96d2-552af204605f" providerId="ADAL" clId="{3FD9F103-9221-694A-84AF-C41B57C6CF4C}" dt="2025-05-01T16:49:43.231" v="0" actId="18331"/>
          <ac:picMkLst>
            <pc:docMk/>
            <pc:sldMk cId="3645474135" sldId="257"/>
            <ac:picMk id="5" creationId="{7C95FB9A-C2C4-4399-89D0-552E068A7A03}"/>
          </ac:picMkLst>
        </pc:picChg>
      </pc:sldChg>
      <pc:sldChg chg="setBg">
        <pc:chgData name="Andrew Kerr" userId="4353d390-f1fe-4962-96d2-552af204605f" providerId="ADAL" clId="{3FD9F103-9221-694A-84AF-C41B57C6CF4C}" dt="2025-05-01T16:49:43.231" v="0" actId="18331"/>
        <pc:sldMkLst>
          <pc:docMk/>
          <pc:sldMk cId="2978166836" sldId="263"/>
        </pc:sldMkLst>
      </pc:sldChg>
      <pc:sldChg chg="setBg">
        <pc:chgData name="Andrew Kerr" userId="4353d390-f1fe-4962-96d2-552af204605f" providerId="ADAL" clId="{3FD9F103-9221-694A-84AF-C41B57C6CF4C}" dt="2025-05-01T16:49:43.231" v="0" actId="18331"/>
        <pc:sldMkLst>
          <pc:docMk/>
          <pc:sldMk cId="3162109362" sldId="266"/>
        </pc:sldMkLst>
      </pc:sldChg>
      <pc:sldChg chg="setBg">
        <pc:chgData name="Andrew Kerr" userId="4353d390-f1fe-4962-96d2-552af204605f" providerId="ADAL" clId="{3FD9F103-9221-694A-84AF-C41B57C6CF4C}" dt="2025-05-01T16:49:43.231" v="0" actId="18331"/>
        <pc:sldMkLst>
          <pc:docMk/>
          <pc:sldMk cId="2574867285" sldId="267"/>
        </pc:sldMkLst>
      </pc:sldChg>
      <pc:sldChg chg="setBg">
        <pc:chgData name="Andrew Kerr" userId="4353d390-f1fe-4962-96d2-552af204605f" providerId="ADAL" clId="{3FD9F103-9221-694A-84AF-C41B57C6CF4C}" dt="2025-05-01T16:49:43.231" v="0" actId="18331"/>
        <pc:sldMkLst>
          <pc:docMk/>
          <pc:sldMk cId="2887549149" sldId="268"/>
        </pc:sldMkLst>
      </pc:sldChg>
      <pc:sldChg chg="setBg">
        <pc:chgData name="Andrew Kerr" userId="4353d390-f1fe-4962-96d2-552af204605f" providerId="ADAL" clId="{3FD9F103-9221-694A-84AF-C41B57C6CF4C}" dt="2025-05-01T16:49:43.231" v="0" actId="18331"/>
        <pc:sldMkLst>
          <pc:docMk/>
          <pc:sldMk cId="1436268425" sldId="269"/>
        </pc:sldMkLst>
      </pc:sldChg>
      <pc:sldMasterChg chg="modSldLayout">
        <pc:chgData name="Andrew Kerr" userId="4353d390-f1fe-4962-96d2-552af204605f" providerId="ADAL" clId="{3FD9F103-9221-694A-84AF-C41B57C6CF4C}" dt="2025-05-01T16:49:43.231" v="0" actId="18331"/>
        <pc:sldMasterMkLst>
          <pc:docMk/>
          <pc:sldMasterMk cId="0" sldId="2147483653"/>
        </pc:sldMasterMkLst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269265689" sldId="2147483684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1060583348" sldId="2147483685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1594977373" sldId="2147483686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1881372183" sldId="2147483687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3158346796" sldId="2147483688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2049025529" sldId="2147483689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3454128329" sldId="2147483690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110167885" sldId="2147483691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3074390162" sldId="2147483692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999034184" sldId="2147483693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154215606" sldId="2147483694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1563919217" sldId="2147483695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4044040279" sldId="2147483696"/>
          </pc:sldLayoutMkLst>
        </pc:sldLayoutChg>
        <pc:sldLayoutChg chg="setBg">
          <pc:chgData name="Andrew Kerr" userId="4353d390-f1fe-4962-96d2-552af204605f" providerId="ADAL" clId="{3FD9F103-9221-694A-84AF-C41B57C6CF4C}" dt="2025-05-01T16:49:43.231" v="0" actId="18331"/>
          <pc:sldLayoutMkLst>
            <pc:docMk/>
            <pc:sldMasterMk cId="0" sldId="2147483653"/>
            <pc:sldLayoutMk cId="3058825889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5/1/25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C5E6E-A3B5-28F6-5467-664224D6723F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AB8EA-4C1B-8073-90A1-AD8D430842B0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72DB006-DED8-B3A4-0A02-7E4926391128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EC0D80-ACF4-7430-3072-19DF10A247CE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AFB1C-29CD-EE37-0F27-4494966F87D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A2D7B74-282B-194E-0ED8-4C71716DF75F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8D453-6C57-8EC0-16EC-5EFF8D99BCA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25133-DCA6-2ABC-7DB5-76855BF59194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0D56-76BE-4F7A-4603-AF9A76AC10CC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B2D23-034C-04DF-F0B8-35C8FC0CA860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DFDF-C584-E267-00FE-04B3DAF2081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2DAF798-BB59-22A2-3DDD-F643634B4150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60915-5A9C-9538-BDEF-B194B6AAA1A8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12283-4C26-CF27-7E58-30DD0589316A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7D4C270-0891-646C-B879-87908F440F27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statement whi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EA6016-817E-0DBA-9DBD-AAF3167A0A23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5810A-E7BD-AFD0-E408-348D0BF0876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04377B0-00CF-5B3F-0C1E-65DB58846F60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FB090E-9611-6925-01EE-D6209A003E33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4032B-FE5E-9C55-F32A-99AE2E54A0BC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613C4FB-4822-22B8-E305-4CFD30283FA3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DB55B-A613-D024-7343-93B00B10F84B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EBD95-027C-8159-D819-6DEB9FA2CE35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E763463-3BAA-29DA-A582-2A02877FA635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412AA-C8C3-0432-1E61-C819267C0A67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0E901-C0C7-4FA5-69EA-11B1CD5583A2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A3706C-C5FA-31BC-6A5B-AE0C4F53F1A7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721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6B64B-D927-006D-2EEF-F0B52B7F6CF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7EB59-C5B7-01F8-F9CA-8EE21F1C95EF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5EBAB6C-AB16-7663-829B-C94952B7DA3F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46CBE-126E-800C-E5E5-FD0DD2E066EC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7BB5A-BDAD-78BF-EC62-FC31AE7D9EE4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45EBBEB-B316-5734-87ED-43B0290E3925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4758F-B40E-0217-624A-3B5C92353765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F3BAB-F7AF-FEA3-D8F1-37EF359E3740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3CF9980-576A-4D43-3FA9-7CDAE7A78383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2D18-87A3-B504-A14A-C13785EB6489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9520C-19A2-D0B3-046A-929448DAA6CF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B17F740-BE4A-4AB6-C8DB-F30AF3319D06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CAF1E-D7AA-58D0-92DB-2143E324ACF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30A70-0A58-54BF-4749-DF66557CBFB8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D184735-877E-7480-EA1A-719608F97138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8100" imgH="38100" progId="TCLayout.ActiveDocument.1">
                  <p:embed/>
                </p:oleObj>
              </mc:Choice>
              <mc:Fallback>
                <p:oleObj name="think-cell Slide" r:id="rId17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3" r:id="rId6"/>
    <p:sldLayoutId id="2147483695" r:id="rId7"/>
    <p:sldLayoutId id="2147483694" r:id="rId8"/>
    <p:sldLayoutId id="2147483696" r:id="rId9"/>
    <p:sldLayoutId id="2147483689" r:id="rId10"/>
    <p:sldLayoutId id="2147483692" r:id="rId11"/>
    <p:sldLayoutId id="2147483690" r:id="rId12"/>
    <p:sldLayoutId id="2147483691" r:id="rId13"/>
    <p:sldLayoutId id="2147483716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ondoncreativehealthcity.org.uk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creativehealthcity.org.uk/creative-health-connections-map/" TargetMode="External"/><Relationship Id="rId2" Type="http://schemas.openxmlformats.org/officeDocument/2006/relationships/hyperlink" Target="https://padlet.com/florafaithkelly/how-can-we-reduce-health-inequalities-through-creativity-sou-74kzeg1sbo6ddoyg/wish/dMA1W8MzNvmGa4OV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ulturehealthandwellbeing.org.uk/resources/creative-health-quality-framework" TargetMode="External"/><Relationship Id="rId4" Type="http://schemas.openxmlformats.org/officeDocument/2006/relationships/hyperlink" Target="https://londonplus.org/london-social-prescribing-network-homepage-creative-health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healthandwellbeing.org.uk/resources/creative-health-quality-framework" TargetMode="External"/><Relationship Id="rId7" Type="http://schemas.openxmlformats.org/officeDocument/2006/relationships/hyperlink" Target="https://www.london.gov.uk/programmes-strategies/arts-and-culture/creative-health-and-wellbeing/londons-creative-health-sector" TargetMode="External"/><Relationship Id="rId2" Type="http://schemas.openxmlformats.org/officeDocument/2006/relationships/hyperlink" Target="https://londonplus.org/creative-health-impact-framework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ncch.org.uk/uploads/Creative-Health-at-a-Glance-_-Booklet.pdf" TargetMode="External"/><Relationship Id="rId5" Type="http://schemas.openxmlformats.org/officeDocument/2006/relationships/hyperlink" Target="https://creativityandwellbeing.org.uk/" TargetMode="External"/><Relationship Id="rId4" Type="http://schemas.openxmlformats.org/officeDocument/2006/relationships/hyperlink" Target="https://londoncreativehealthcity.org.uk/creative-health-connections-ma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D560B3-8A3B-DFF7-086A-620D72A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561" y="1634728"/>
            <a:ext cx="4983467" cy="2602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Creative Health Lead, SEL Integrated Care Board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6462-D128-7BCC-4794-1746156FB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7" y="4237188"/>
            <a:ext cx="7959725" cy="483813"/>
          </a:xfrm>
        </p:spPr>
        <p:txBody>
          <a:bodyPr/>
          <a:lstStyle/>
          <a:p>
            <a:r>
              <a:rPr lang="en-US" b="1" dirty="0"/>
              <a:t>Flora.Faith-Kelly@selondonics.nhs.uk</a:t>
            </a:r>
            <a:endParaRPr lang="en-GB" b="1" dirty="0"/>
          </a:p>
        </p:txBody>
      </p:sp>
      <p:pic>
        <p:nvPicPr>
          <p:cNvPr id="5" name="Picture 4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7C95FB9A-C2C4-4399-89D0-552E068A7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002" y="1266023"/>
            <a:ext cx="6178211" cy="46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14CBC0-014C-D034-DB5F-2E44F1673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4442" y="298320"/>
            <a:ext cx="6525486" cy="76848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Creative Health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B8918-2F89-F207-B92D-499344150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1422401"/>
            <a:ext cx="7257006" cy="50127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Promoting a </a:t>
            </a:r>
            <a:r>
              <a:rPr lang="en-US" dirty="0" err="1"/>
              <a:t>personalised</a:t>
            </a:r>
            <a:r>
              <a:rPr lang="en-US" dirty="0"/>
              <a:t> approach - creativity promotes choice &amp; conversations – highly personalized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Creativity as preventative health tool: helps keep people well, connected, happy.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Enabling: creativity as tool for staying well through illness – Parkinson’s, Dementia, Stroke, Cancer, Mental Health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Creativity as amplifier: Uplifts and expresses lived experience – Creative expression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London wants to become a </a:t>
            </a:r>
            <a:r>
              <a:rPr lang="en-US" dirty="0">
                <a:hlinkClick r:id="rId2"/>
              </a:rPr>
              <a:t>Creative Health City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21BE3124-14FB-559A-6A7E-E6FCE18E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28" y="951078"/>
            <a:ext cx="4136571" cy="54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68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84E16-73DB-9BE2-BB64-5D08444EA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088" y="387220"/>
            <a:ext cx="10450512" cy="1481174"/>
          </a:xfrm>
        </p:spPr>
        <p:txBody>
          <a:bodyPr/>
          <a:lstStyle/>
          <a:p>
            <a:r>
              <a:rPr lang="en-US" dirty="0"/>
              <a:t>The Evidence on Creative Health</a:t>
            </a:r>
          </a:p>
        </p:txBody>
      </p:sp>
      <p:pic>
        <p:nvPicPr>
          <p:cNvPr id="5" name="Picture 4" descr="A close-up of a black text&#10;&#10;AI-generated content may be incorrect.">
            <a:extLst>
              <a:ext uri="{FF2B5EF4-FFF2-40B4-BE49-F238E27FC236}">
                <a16:creationId xmlns:a16="http://schemas.microsoft.com/office/drawing/2014/main" id="{C931B134-3D92-5515-DDF1-DC72BDCA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1" y="1494799"/>
            <a:ext cx="3543482" cy="1308167"/>
          </a:xfrm>
          <a:prstGeom prst="rect">
            <a:avLst/>
          </a:prstGeom>
        </p:spPr>
      </p:pic>
      <p:pic>
        <p:nvPicPr>
          <p:cNvPr id="7" name="Picture 6" descr="A close-up of a person's body&#10;&#10;AI-generated content may be incorrect.">
            <a:extLst>
              <a:ext uri="{FF2B5EF4-FFF2-40B4-BE49-F238E27FC236}">
                <a16:creationId xmlns:a16="http://schemas.microsoft.com/office/drawing/2014/main" id="{42241029-7C0E-0793-69C1-DEDC56D9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1" y="3038455"/>
            <a:ext cx="3714941" cy="2089257"/>
          </a:xfrm>
          <a:prstGeom prst="rect">
            <a:avLst/>
          </a:prstGeom>
        </p:spPr>
      </p:pic>
      <p:pic>
        <p:nvPicPr>
          <p:cNvPr id="9" name="Picture 8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14DCDC87-BC8F-C80F-967B-04F660F06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633" y="1494799"/>
            <a:ext cx="3556183" cy="1054154"/>
          </a:xfrm>
          <a:prstGeom prst="rect">
            <a:avLst/>
          </a:prstGeom>
        </p:spPr>
      </p:pic>
      <p:pic>
        <p:nvPicPr>
          <p:cNvPr id="11" name="Picture 10" descr="A person holding a heart&#10;&#10;AI-generated content may be incorrect.">
            <a:extLst>
              <a:ext uri="{FF2B5EF4-FFF2-40B4-BE49-F238E27FC236}">
                <a16:creationId xmlns:a16="http://schemas.microsoft.com/office/drawing/2014/main" id="{8C761B28-A266-34B8-89E3-399F12CC8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90" y="5363201"/>
            <a:ext cx="3759393" cy="1181161"/>
          </a:xfrm>
          <a:prstGeom prst="rect">
            <a:avLst/>
          </a:prstGeom>
        </p:spPr>
      </p:pic>
      <p:pic>
        <p:nvPicPr>
          <p:cNvPr id="13" name="Picture 12" descr="A close-up of a health care information&#10;&#10;AI-generated content may be incorrect.">
            <a:extLst>
              <a:ext uri="{FF2B5EF4-FFF2-40B4-BE49-F238E27FC236}">
                <a16:creationId xmlns:a16="http://schemas.microsoft.com/office/drawing/2014/main" id="{EF639701-98AF-94FD-FD06-C339C1AC8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100" y="3033857"/>
            <a:ext cx="3829247" cy="1663786"/>
          </a:xfrm>
          <a:prstGeom prst="rect">
            <a:avLst/>
          </a:prstGeom>
        </p:spPr>
      </p:pic>
      <p:pic>
        <p:nvPicPr>
          <p:cNvPr id="15" name="Picture 1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778D2BB7-7DCB-C17A-DBEC-152846F50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665" y="3304071"/>
            <a:ext cx="4074502" cy="3078117"/>
          </a:xfrm>
          <a:prstGeom prst="rect">
            <a:avLst/>
          </a:prstGeom>
        </p:spPr>
      </p:pic>
      <p:pic>
        <p:nvPicPr>
          <p:cNvPr id="17" name="Picture 16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82051C6-C6BE-2FE3-DBD6-2FAD1EF2A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633" y="5363201"/>
            <a:ext cx="3613336" cy="863644"/>
          </a:xfrm>
          <a:prstGeom prst="rect">
            <a:avLst/>
          </a:prstGeom>
        </p:spPr>
      </p:pic>
      <p:pic>
        <p:nvPicPr>
          <p:cNvPr id="19" name="Picture 18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B7F80CF1-16BB-816A-47FF-B11A36F55E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665" y="1393194"/>
            <a:ext cx="3657788" cy="11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08316-6450-B608-B345-038D78FE0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1700" y="389932"/>
            <a:ext cx="9426575" cy="1481174"/>
          </a:xfrm>
        </p:spPr>
        <p:txBody>
          <a:bodyPr/>
          <a:lstStyle/>
          <a:p>
            <a:r>
              <a:rPr lang="en-US" dirty="0"/>
              <a:t>Creative Health Lead Priorities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B77FC-D62C-5913-0E24-C9F2D98FD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236" y="1469205"/>
            <a:ext cx="9579064" cy="4828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Advocacy and profile raising</a:t>
            </a:r>
          </a:p>
          <a:p>
            <a:pPr marL="1485900" lvl="2" indent="-342900">
              <a:buFontTx/>
              <a:buChar char="-"/>
            </a:pPr>
            <a:r>
              <a:rPr lang="en-US" dirty="0"/>
              <a:t>Advocating for creative health organisations and their contributions to be valued within the Integrated Neighbourhood Model &amp; wider ICS working</a:t>
            </a:r>
          </a:p>
          <a:p>
            <a:pPr marL="1485900" lvl="2" indent="-342900">
              <a:buFontTx/>
              <a:buChar char="-"/>
            </a:pPr>
            <a:r>
              <a:rPr lang="en-US" dirty="0"/>
              <a:t>Platforming the impact creative health is having in SEL on reducing health inequalities</a:t>
            </a:r>
          </a:p>
          <a:p>
            <a:pPr marL="1485900" lvl="2" indent="-342900">
              <a:buFontTx/>
              <a:buChar char="-"/>
            </a:pPr>
            <a:r>
              <a:rPr lang="en-US" dirty="0"/>
              <a:t>Sharing the growing evidence base of creativity’s impact on health &amp; wellbeing</a:t>
            </a:r>
          </a:p>
          <a:p>
            <a:pPr marL="1485900" lvl="2" indent="-342900">
              <a:buFontTx/>
              <a:buChar char="-"/>
            </a:pPr>
            <a:endParaRPr lang="en-US" dirty="0"/>
          </a:p>
          <a:p>
            <a:r>
              <a:rPr lang="en-US" dirty="0"/>
              <a:t>Network support &amp; information link up</a:t>
            </a:r>
          </a:p>
          <a:p>
            <a:pPr marL="1028700" lvl="1" indent="-342900">
              <a:buFontTx/>
              <a:buChar char="-"/>
            </a:pPr>
            <a:r>
              <a:rPr lang="en-US" sz="2000" dirty="0">
                <a:hlinkClick r:id="rId2"/>
              </a:rPr>
              <a:t>ICS wide event at Southbank Centre 12</a:t>
            </a:r>
            <a:r>
              <a:rPr lang="en-US" sz="2000" baseline="30000" dirty="0">
                <a:hlinkClick r:id="rId2"/>
              </a:rPr>
              <a:t>th</a:t>
            </a:r>
            <a:r>
              <a:rPr lang="en-US" sz="2000" dirty="0">
                <a:hlinkClick r:id="rId2"/>
              </a:rPr>
              <a:t> February </a:t>
            </a:r>
            <a:r>
              <a:rPr lang="en-US" sz="2000" dirty="0"/>
              <a:t>– How Can Creativity Reduce Health Inequalities</a:t>
            </a:r>
          </a:p>
          <a:p>
            <a:pPr marL="1028700" lvl="1" indent="-342900">
              <a:buFontTx/>
              <a:buChar char="-"/>
            </a:pPr>
            <a:r>
              <a:rPr lang="en-US" sz="2000" dirty="0"/>
              <a:t>Mapping – </a:t>
            </a:r>
            <a:r>
              <a:rPr lang="en-US" sz="2000" dirty="0">
                <a:hlinkClick r:id="rId3"/>
              </a:rPr>
              <a:t>London Arts and Health Creative Connections Map</a:t>
            </a:r>
            <a:r>
              <a:rPr lang="en-US" sz="2000" dirty="0"/>
              <a:t>,</a:t>
            </a:r>
          </a:p>
          <a:p>
            <a:pPr marL="1028700" lvl="1" indent="-342900">
              <a:buFontTx/>
              <a:buChar char="-"/>
            </a:pPr>
            <a:r>
              <a:rPr lang="en-US" sz="2000" dirty="0"/>
              <a:t>Place Level working groups and network development – Marketplaces, Networks</a:t>
            </a:r>
          </a:p>
          <a:p>
            <a:endParaRPr lang="en-US" dirty="0"/>
          </a:p>
          <a:p>
            <a:r>
              <a:rPr lang="en-US" dirty="0"/>
              <a:t>Building a shared language across shared vision &amp; impact</a:t>
            </a:r>
          </a:p>
          <a:p>
            <a:pPr marL="1028700" lvl="1" indent="-342900">
              <a:buFontTx/>
              <a:buChar char="-"/>
            </a:pPr>
            <a:r>
              <a:rPr lang="en-US" sz="2200" dirty="0">
                <a:hlinkClick r:id="rId4"/>
              </a:rPr>
              <a:t>London Plus Impact Framework</a:t>
            </a:r>
            <a:r>
              <a:rPr lang="en-US" sz="2200" dirty="0"/>
              <a:t> &amp; </a:t>
            </a:r>
            <a:r>
              <a:rPr lang="en-US" sz="2200" dirty="0">
                <a:hlinkClick r:id="rId5"/>
              </a:rPr>
              <a:t>Creative Health Quality Framework</a:t>
            </a:r>
            <a:endParaRPr lang="en-US" sz="2200" dirty="0"/>
          </a:p>
          <a:p>
            <a:pPr marL="1028700" lvl="1" indent="-342900">
              <a:buFontTx/>
              <a:buChar char="-"/>
            </a:pPr>
            <a:r>
              <a:rPr lang="en-US" sz="2200" dirty="0"/>
              <a:t>Naming Creative Health in strategies – Culture, Regeneration, Public Health</a:t>
            </a:r>
          </a:p>
          <a:p>
            <a:pPr marL="1028700" lvl="1" indent="-342900">
              <a:buFontTx/>
              <a:buChar char="-"/>
            </a:pPr>
            <a:r>
              <a:rPr lang="en-US" sz="2200" dirty="0"/>
              <a:t>Utilising opportunities for test &amp; learn with creative health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4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B77D31-14E7-7689-4B51-DF72C24E4BE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55531271"/>
              </p:ext>
            </p:extLst>
          </p:nvPr>
        </p:nvGraphicFramePr>
        <p:xfrm>
          <a:off x="466566" y="1185792"/>
          <a:ext cx="11420634" cy="524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292">
                  <a:extLst>
                    <a:ext uri="{9D8B030D-6E8A-4147-A177-3AD203B41FA5}">
                      <a16:colId xmlns:a16="http://schemas.microsoft.com/office/drawing/2014/main" val="1589708983"/>
                    </a:ext>
                  </a:extLst>
                </a:gridCol>
                <a:gridCol w="9175342">
                  <a:extLst>
                    <a:ext uri="{9D8B030D-6E8A-4147-A177-3AD203B41FA5}">
                      <a16:colId xmlns:a16="http://schemas.microsoft.com/office/drawing/2014/main" val="3615832858"/>
                    </a:ext>
                  </a:extLst>
                </a:gridCol>
              </a:tblGrid>
              <a:tr h="361043">
                <a:tc>
                  <a:txBody>
                    <a:bodyPr/>
                    <a:lstStyle/>
                    <a:p>
                      <a:r>
                        <a:rPr lang="en-US" dirty="0"/>
                        <a:t>Borough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 Area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971449"/>
                  </a:ext>
                </a:extLst>
              </a:tr>
              <a:tr h="1245224">
                <a:tc>
                  <a:txBody>
                    <a:bodyPr/>
                    <a:lstStyle/>
                    <a:p>
                      <a:r>
                        <a:rPr lang="en-US" dirty="0"/>
                        <a:t>Lewisham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Creative Health as part of Integrated Neighbourhood Model – Developing a model for embedding creative health interventions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27688"/>
                  </a:ext>
                </a:extLst>
              </a:tr>
              <a:tr h="1075420">
                <a:tc>
                  <a:txBody>
                    <a:bodyPr/>
                    <a:lstStyle/>
                    <a:p>
                      <a:r>
                        <a:rPr lang="en-US" dirty="0"/>
                        <a:t>Greenwich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Creative Health knowledge exchange &amp; peer support – network support for those delivering creative health, utilising Specialist Topic Community Champions to support uptake.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871960"/>
                  </a:ext>
                </a:extLst>
              </a:tr>
              <a:tr h="905617">
                <a:tc>
                  <a:txBody>
                    <a:bodyPr/>
                    <a:lstStyle/>
                    <a:p>
                      <a:r>
                        <a:rPr lang="en-US" dirty="0"/>
                        <a:t>Lambeth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Showcasing Creative Health – Providing marketplace opportunities to showcase available creative activities to community &amp; health sector – aiming for September 2025</a:t>
                      </a:r>
                    </a:p>
                    <a:p>
                      <a:r>
                        <a:rPr lang="en-US" dirty="0"/>
                        <a:t>Southbank x ICB Partnership on Young People’s Mental Health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23094"/>
                  </a:ext>
                </a:extLst>
              </a:tr>
              <a:tr h="905617">
                <a:tc>
                  <a:txBody>
                    <a:bodyPr/>
                    <a:lstStyle/>
                    <a:p>
                      <a:r>
                        <a:rPr lang="en-US" dirty="0"/>
                        <a:t>Southwark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Evidencing Creative Health – Applying the Creative Health Impact Framework in Southwark – building a shared language around creative health – Becoming a Creative Health Borough – Hosting a Creative Health Roundtable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6326"/>
                  </a:ext>
                </a:extLst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/>
                        <a:t>Bromley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Making Creative Health visible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628377"/>
                  </a:ext>
                </a:extLst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/>
                        <a:t>Bexley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Growing a Creative Health network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7122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87B2782-58A1-C082-5C2F-1EDB2154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946" y="260314"/>
            <a:ext cx="7524521" cy="662782"/>
          </a:xfrm>
        </p:spPr>
        <p:txBody>
          <a:bodyPr/>
          <a:lstStyle/>
          <a:p>
            <a:r>
              <a:rPr lang="en-US" dirty="0"/>
              <a:t>Borough Level Creative Health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1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A66411-97FD-7BBD-2C6C-26652E4D3D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5627" y="1371500"/>
            <a:ext cx="10279597" cy="4826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Utilise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Impact Framework </a:t>
            </a:r>
            <a:r>
              <a:rPr lang="en-US" dirty="0"/>
              <a:t>across SEL </a:t>
            </a:r>
          </a:p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Creative-health-quality-framework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Building SEL presence on </a:t>
            </a:r>
            <a:r>
              <a:rPr lang="en-US" dirty="0">
                <a:hlinkClick r:id="rId4"/>
              </a:rPr>
              <a:t>Creative Health Connections Map – London Creative Health City: Building it together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Creativity and Wellbeing Week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6"/>
              </a:rPr>
              <a:t>Creative-Health-at-a-Glance-_-Booklet.pdf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hlinkClick r:id="rId7"/>
              </a:rPr>
              <a:t>London’s Creative Health Sector | London City Hall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FB4C0-B838-1E7B-3BE3-348AC5CE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02" y="297757"/>
            <a:ext cx="7524521" cy="662782"/>
          </a:xfrm>
        </p:spPr>
        <p:txBody>
          <a:bodyPr/>
          <a:lstStyle/>
          <a:p>
            <a:r>
              <a:rPr lang="en-US" dirty="0"/>
              <a:t>Resources for Creative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67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53E1FAAA4174DA32B083DE535723A" ma:contentTypeVersion="18" ma:contentTypeDescription="Create a new document." ma:contentTypeScope="" ma:versionID="19c95ce45db6f3c80079ca267792b152">
  <xsd:schema xmlns:xsd="http://www.w3.org/2001/XMLSchema" xmlns:xs="http://www.w3.org/2001/XMLSchema" xmlns:p="http://schemas.microsoft.com/office/2006/metadata/properties" xmlns:ns2="a0918bfa-692a-4922-b76d-02f98a2a4b44" xmlns:ns3="ad159358-9462-4e9b-ae8b-85b0e6b0b597" targetNamespace="http://schemas.microsoft.com/office/2006/metadata/properties" ma:root="true" ma:fieldsID="bbeec10b9ad8d629838e9ba769404554" ns2:_="" ns3:_="">
    <xsd:import namespace="a0918bfa-692a-4922-b76d-02f98a2a4b44"/>
    <xsd:import namespace="ad159358-9462-4e9b-ae8b-85b0e6b0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8bfa-692a-4922-b76d-02f98a2a4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ae60f5-b7ad-4981-a8ef-0360d6a3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59358-9462-4e9b-ae8b-85b0e6b0b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1a92c1-4f56-4a99-a57a-621324e0f57d}" ma:internalName="TaxCatchAll" ma:showField="CatchAllData" ma:web="ad159358-9462-4e9b-ae8b-85b0e6b0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918bfa-692a-4922-b76d-02f98a2a4b44">
      <Terms xmlns="http://schemas.microsoft.com/office/infopath/2007/PartnerControls"/>
    </lcf76f155ced4ddcb4097134ff3c332f>
    <TaxCatchAll xmlns="ad159358-9462-4e9b-ae8b-85b0e6b0b597" xsi:nil="true"/>
    <SharedWithUsers xmlns="ad159358-9462-4e9b-ae8b-85b0e6b0b59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0C299-1618-4673-B735-BB69D86B1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18bfa-692a-4922-b76d-02f98a2a4b44"/>
    <ds:schemaRef ds:uri="ad159358-9462-4e9b-ae8b-85b0e6b0b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9066BB-6E68-4A9D-9848-A5363CFD3E4F}">
  <ds:schemaRefs>
    <ds:schemaRef ds:uri="http://purl.org/dc/dcmitype/"/>
    <ds:schemaRef ds:uri="http://purl.org/dc/terms/"/>
    <ds:schemaRef ds:uri="ad159358-9462-4e9b-ae8b-85b0e6b0b5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0918bfa-692a-4922-b76d-02f98a2a4b4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SCHWeP 31.03.25</Template>
  <TotalTime>58</TotalTime>
  <Words>402</Words>
  <Application>Microsoft Macintosh PowerPoint</Application>
  <PresentationFormat>Widescreen</PresentationFormat>
  <Paragraphs>51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Borough Level Creative Health Next Steps</vt:lpstr>
      <vt:lpstr>Resources for Creative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Flora Faith-Kelly (NHS South East London ICB)</dc:creator>
  <cp:lastModifiedBy>Andrew Kerr</cp:lastModifiedBy>
  <cp:revision>1</cp:revision>
  <dcterms:created xsi:type="dcterms:W3CDTF">2025-04-15T08:51:27Z</dcterms:created>
  <dcterms:modified xsi:type="dcterms:W3CDTF">2025-05-01T16:49:53Z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0x010100E2953E1FAAA4174DA32B083DE535723A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  <property fmtid="{D5CDD505-2E9C-101B-9397-08002B2CF9AE}" pid="6" name="Order">
    <vt:lpwstr>191300.000000000</vt:lpwstr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