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2" r:id="rId2"/>
  </p:sldMasterIdLst>
  <p:notesMasterIdLst>
    <p:notesMasterId r:id="rId10"/>
  </p:notesMasterIdLst>
  <p:sldIdLst>
    <p:sldId id="273" r:id="rId3"/>
    <p:sldId id="258" r:id="rId4"/>
    <p:sldId id="262" r:id="rId5"/>
    <p:sldId id="263" r:id="rId6"/>
    <p:sldId id="268" r:id="rId7"/>
    <p:sldId id="269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777152-F3DC-A900-A5FC-BF59C3CCDEFD}" v="455" dt="2024-12-12T14:51:43.565"/>
    <p1510:client id="{81725EBD-F448-D7C1-0590-7C80A7F49118}" v="7" dt="2024-12-12T09:48:22.404"/>
    <p1510:client id="{A54C5F2B-D778-B11B-FAED-62BC348101DD}" v="23" dt="2024-12-12T13:28:23.8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C_1B37FA0F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16-49B3-A76E-418A06AB7E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16-49B3-A76E-418A06AB7E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16-49B3-A76E-418A06AB7E3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16-49B3-A76E-418A06AB7E3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A16-49B3-A76E-418A06AB7E3D}"/>
              </c:ext>
            </c:extLst>
          </c:dPt>
          <c:cat>
            <c:strRef>
              <c:f>Sheet1!$A$2:$A$6</c:f>
              <c:strCache>
                <c:ptCount val="5"/>
                <c:pt idx="0">
                  <c:v>Opportunities for children &amp; young people</c:v>
                </c:pt>
                <c:pt idx="1">
                  <c:v>Social connection &amp; reducing loneliness</c:v>
                </c:pt>
                <c:pt idx="2">
                  <c:v>Safety of women &amp; girls</c:v>
                </c:pt>
                <c:pt idx="3">
                  <c:v>Area inequality in Greenwich</c:v>
                </c:pt>
                <c:pt idx="4">
                  <c:v>Support for refugees and migrants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55</c:v>
                </c:pt>
                <c:pt idx="1">
                  <c:v>50</c:v>
                </c:pt>
                <c:pt idx="2">
                  <c:v>33</c:v>
                </c:pt>
                <c:pt idx="3">
                  <c:v>22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39-4DFB-AA24-2D0C98403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393795468307798"/>
          <c:y val="0.15431753519928018"/>
          <c:w val="0.39606207058968085"/>
          <c:h val="0.755704431421183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EFD38-D2C6-41B4-97A4-52B1B2630C36}" type="datetimeFigureOut"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70410-8C94-4462-98BD-D53817E0FB1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3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Some other themes suggested:</a:t>
            </a:r>
          </a:p>
          <a:p>
            <a:pPr algn="l"/>
            <a:r>
              <a:rPr lang="en-GB" b="0" i="0">
                <a:effectLst/>
                <a:latin typeface="__Inter_a184c8"/>
              </a:rPr>
              <a:t>Temporary Housing &amp; Homelessness</a:t>
            </a:r>
          </a:p>
          <a:p>
            <a:pPr algn="l"/>
            <a:r>
              <a:rPr lang="en-GB" b="0" i="0">
                <a:effectLst/>
                <a:latin typeface="__Inter_a184c8"/>
              </a:rPr>
              <a:t>The Working Poor</a:t>
            </a:r>
          </a:p>
          <a:p>
            <a:pPr algn="l"/>
            <a:r>
              <a:rPr lang="en-GB" b="0" i="0">
                <a:effectLst/>
                <a:latin typeface="__Inter_a184c8"/>
              </a:rPr>
              <a:t>Climate change / energy efficiency</a:t>
            </a:r>
          </a:p>
          <a:p>
            <a:pPr algn="l"/>
            <a:r>
              <a:rPr lang="en-GB" b="0" i="0">
                <a:effectLst/>
                <a:latin typeface="__Inter_a184c8"/>
              </a:rPr>
              <a:t>Environment</a:t>
            </a:r>
          </a:p>
          <a:p>
            <a:pPr algn="l"/>
            <a:r>
              <a:rPr lang="en-GB" b="0" i="0">
                <a:effectLst/>
                <a:latin typeface="__Inter_a184c8"/>
              </a:rPr>
              <a:t>Support and hobby groups for people between 24 - 34 who have a disability that is not autism or </a:t>
            </a:r>
            <a:r>
              <a:rPr lang="en-GB" b="0" i="0" err="1">
                <a:effectLst/>
                <a:latin typeface="__Inter_a184c8"/>
              </a:rPr>
              <a:t>adhd</a:t>
            </a:r>
            <a:r>
              <a:rPr lang="en-GB" b="0" i="0">
                <a:effectLst/>
                <a:latin typeface="__Inter_a184c8"/>
              </a:rPr>
              <a:t>.</a:t>
            </a:r>
          </a:p>
          <a:p>
            <a:pPr algn="l"/>
            <a:r>
              <a:rPr lang="en-GB" b="0" i="0">
                <a:effectLst/>
                <a:latin typeface="__Inter_a184c8"/>
              </a:rPr>
              <a:t>Multi Cultural events &amp; Activities for all</a:t>
            </a:r>
          </a:p>
          <a:p>
            <a:pPr algn="l"/>
            <a:r>
              <a:rPr lang="en-GB" b="0" i="0">
                <a:effectLst/>
                <a:latin typeface="__Inter_a184c8"/>
              </a:rPr>
              <a:t>I think we need to reduce the stabbings and gang related deaths in the area.</a:t>
            </a:r>
          </a:p>
          <a:p>
            <a:pPr algn="l"/>
            <a:r>
              <a:rPr lang="en-GB" b="0" i="0">
                <a:effectLst/>
                <a:latin typeface="__Inter_a184c8"/>
              </a:rPr>
              <a:t>Getting closer to nature</a:t>
            </a:r>
          </a:p>
          <a:p>
            <a:pPr algn="l"/>
            <a:r>
              <a:rPr lang="en-GB" b="0" i="0">
                <a:effectLst/>
                <a:latin typeface="__Inter_a184c8"/>
              </a:rPr>
              <a:t>Debt and welfare benefits support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6254D-4ACB-4F65-BE4E-5E83C74CD56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601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Some other themes suggested:</a:t>
            </a:r>
          </a:p>
          <a:p>
            <a:pPr algn="l"/>
            <a:r>
              <a:rPr lang="en-GB" b="0" i="0">
                <a:effectLst/>
                <a:latin typeface="__Inter_a184c8"/>
              </a:rPr>
              <a:t>Temporary Housing &amp; Homelessness</a:t>
            </a:r>
          </a:p>
          <a:p>
            <a:pPr algn="l"/>
            <a:r>
              <a:rPr lang="en-GB" b="0" i="0">
                <a:effectLst/>
                <a:latin typeface="__Inter_a184c8"/>
              </a:rPr>
              <a:t>The Working Poor</a:t>
            </a:r>
          </a:p>
          <a:p>
            <a:pPr algn="l"/>
            <a:r>
              <a:rPr lang="en-GB" b="0" i="0">
                <a:effectLst/>
                <a:latin typeface="__Inter_a184c8"/>
              </a:rPr>
              <a:t>Climate change / energy efficiency</a:t>
            </a:r>
          </a:p>
          <a:p>
            <a:pPr algn="l"/>
            <a:r>
              <a:rPr lang="en-GB" b="0" i="0">
                <a:effectLst/>
                <a:latin typeface="__Inter_a184c8"/>
              </a:rPr>
              <a:t>Environment</a:t>
            </a:r>
          </a:p>
          <a:p>
            <a:pPr algn="l"/>
            <a:r>
              <a:rPr lang="en-GB" b="0" i="0">
                <a:effectLst/>
                <a:latin typeface="__Inter_a184c8"/>
              </a:rPr>
              <a:t>Support and hobby groups for people between 24 - 34 who have a disability that is not autism or </a:t>
            </a:r>
            <a:r>
              <a:rPr lang="en-GB" b="0" i="0" err="1">
                <a:effectLst/>
                <a:latin typeface="__Inter_a184c8"/>
              </a:rPr>
              <a:t>adhd</a:t>
            </a:r>
            <a:r>
              <a:rPr lang="en-GB" b="0" i="0">
                <a:effectLst/>
                <a:latin typeface="__Inter_a184c8"/>
              </a:rPr>
              <a:t>.</a:t>
            </a:r>
          </a:p>
          <a:p>
            <a:pPr algn="l"/>
            <a:r>
              <a:rPr lang="en-GB" b="0" i="0">
                <a:effectLst/>
                <a:latin typeface="__Inter_a184c8"/>
              </a:rPr>
              <a:t>Multi Cultural events &amp; Activities for all</a:t>
            </a:r>
          </a:p>
          <a:p>
            <a:pPr algn="l"/>
            <a:r>
              <a:rPr lang="en-GB" b="0" i="0">
                <a:effectLst/>
                <a:latin typeface="__Inter_a184c8"/>
              </a:rPr>
              <a:t>I think we need to reduce the stabbings and gang related deaths in the area.</a:t>
            </a:r>
          </a:p>
          <a:p>
            <a:pPr algn="l"/>
            <a:r>
              <a:rPr lang="en-GB" b="0" i="0">
                <a:effectLst/>
                <a:latin typeface="__Inter_a184c8"/>
              </a:rPr>
              <a:t>Getting closer to nature</a:t>
            </a:r>
          </a:p>
          <a:p>
            <a:pPr algn="l"/>
            <a:r>
              <a:rPr lang="en-GB" b="0" i="0">
                <a:effectLst/>
                <a:latin typeface="__Inter_a184c8"/>
              </a:rPr>
              <a:t>Debt and welfare benefits support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6254D-4ACB-4F65-BE4E-5E83C74CD5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456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86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37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64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12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51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82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3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4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01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03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0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5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reenwichgiving.org.uk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donorbox.org/greenwich-giving-winter-campaign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810E0B-1FFC-A9A5-15C9-69D4C57BE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Freeform: Shape 4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" name="Freeform: Shape 5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3D1FCA9-E83A-522C-3A26-EAFC82D2E738}"/>
              </a:ext>
            </a:extLst>
          </p:cNvPr>
          <p:cNvSpPr txBox="1">
            <a:spLocks/>
          </p:cNvSpPr>
          <p:nvPr/>
        </p:nvSpPr>
        <p:spPr>
          <a:xfrm>
            <a:off x="2428757" y="2045913"/>
            <a:ext cx="7330633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accent1"/>
                </a:solidFill>
                <a:latin typeface="Segoe UI"/>
                <a:cs typeface="Segoe UI"/>
              </a:rPr>
              <a:t>Introducing</a:t>
            </a:r>
            <a:r>
              <a:rPr lang="en-US" b="1">
                <a:solidFill>
                  <a:schemeClr val="accent1"/>
                </a:solidFill>
                <a:latin typeface="Segoe UI"/>
                <a:cs typeface="Segoe UI"/>
              </a:rPr>
              <a:t> </a:t>
            </a:r>
          </a:p>
          <a:p>
            <a:pPr algn="ctr"/>
            <a:endParaRPr lang="en-US" b="1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b="1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 descr="GG - Logo - Full.png">
            <a:extLst>
              <a:ext uri="{FF2B5EF4-FFF2-40B4-BE49-F238E27FC236}">
                <a16:creationId xmlns:a16="http://schemas.microsoft.com/office/drawing/2014/main" id="{1E1EF1F6-E653-DF2D-6544-B84D252B9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272" y="2756861"/>
            <a:ext cx="6428527" cy="279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98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different colors&#10;&#10;Description automatically generated">
            <a:extLst>
              <a:ext uri="{FF2B5EF4-FFF2-40B4-BE49-F238E27FC236}">
                <a16:creationId xmlns:a16="http://schemas.microsoft.com/office/drawing/2014/main" id="{AA4CF3A6-FB23-3231-9113-917095E745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921" t="85" r="179" b="236"/>
          <a:stretch/>
        </p:blipFill>
        <p:spPr>
          <a:xfrm>
            <a:off x="8267371" y="2769044"/>
            <a:ext cx="3926821" cy="3725157"/>
          </a:xfrm>
          <a:prstGeom prst="rect">
            <a:avLst/>
          </a:prstGeom>
        </p:spPr>
      </p:pic>
      <p:pic>
        <p:nvPicPr>
          <p:cNvPr id="2" name="Picture 1" descr="A collage of people and text&#10;&#10;Description automatically generated">
            <a:extLst>
              <a:ext uri="{FF2B5EF4-FFF2-40B4-BE49-F238E27FC236}">
                <a16:creationId xmlns:a16="http://schemas.microsoft.com/office/drawing/2014/main" id="{8B98A695-5720-5677-12D9-F4B7B537BA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581" t="2620" r="-69" b="69818"/>
          <a:stretch/>
        </p:blipFill>
        <p:spPr>
          <a:xfrm>
            <a:off x="231494" y="824640"/>
            <a:ext cx="9318270" cy="244193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6DF0741-1700-B97A-F98A-757AC7C5F756}"/>
              </a:ext>
            </a:extLst>
          </p:cNvPr>
          <p:cNvSpPr txBox="1">
            <a:spLocks/>
          </p:cNvSpPr>
          <p:nvPr/>
        </p:nvSpPr>
        <p:spPr>
          <a:xfrm>
            <a:off x="412833" y="-76112"/>
            <a:ext cx="7330633" cy="1789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solidFill>
                  <a:schemeClr val="accent1"/>
                </a:solidFill>
                <a:latin typeface="Segoe UI"/>
                <a:cs typeface="Segoe UI"/>
              </a:rPr>
              <a:t>Local giving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CBB155-C8C4-AC5E-78BC-25B2FE30EBD3}"/>
              </a:ext>
            </a:extLst>
          </p:cNvPr>
          <p:cNvSpPr txBox="1"/>
          <p:nvPr/>
        </p:nvSpPr>
        <p:spPr>
          <a:xfrm>
            <a:off x="5506958" y="5779148"/>
            <a:ext cx="2071814" cy="442674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FFFFFF"/>
                </a:solidFill>
              </a:rPr>
              <a:t>Public sector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C00F83-E45B-192D-0262-7D4EFCEB9BE3}"/>
              </a:ext>
            </a:extLst>
          </p:cNvPr>
          <p:cNvSpPr txBox="1"/>
          <p:nvPr/>
        </p:nvSpPr>
        <p:spPr>
          <a:xfrm>
            <a:off x="5506958" y="4631324"/>
            <a:ext cx="2071814" cy="783193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FFFFFF"/>
                </a:solidFill>
              </a:rPr>
              <a:t>Grassroots </a:t>
            </a:r>
          </a:p>
          <a:p>
            <a:pPr algn="ctr"/>
            <a:r>
              <a:rPr lang="en-US" sz="2000">
                <a:solidFill>
                  <a:srgbClr val="FFFFFF"/>
                </a:solidFill>
              </a:rPr>
              <a:t>Groups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FAC66332-A9E4-87A2-66F5-2C40ADC4D266}"/>
              </a:ext>
            </a:extLst>
          </p:cNvPr>
          <p:cNvSpPr txBox="1"/>
          <p:nvPr/>
        </p:nvSpPr>
        <p:spPr>
          <a:xfrm>
            <a:off x="838503" y="4795301"/>
            <a:ext cx="1589536" cy="442674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>
                <a:solidFill>
                  <a:srgbClr val="FFFFFF"/>
                </a:solidFill>
              </a:rPr>
              <a:t>Charities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E07852C8-A620-9234-1918-80F53D9D1371}"/>
              </a:ext>
            </a:extLst>
          </p:cNvPr>
          <p:cNvSpPr txBox="1"/>
          <p:nvPr/>
        </p:nvSpPr>
        <p:spPr>
          <a:xfrm>
            <a:off x="597363" y="5605528"/>
            <a:ext cx="2071814" cy="783193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>
                <a:solidFill>
                  <a:srgbClr val="FFFFFF"/>
                </a:solidFill>
              </a:rPr>
              <a:t>Community groups</a:t>
            </a: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D9EF9949-A70C-1667-4FA9-E93D6CA72A42}"/>
              </a:ext>
            </a:extLst>
          </p:cNvPr>
          <p:cNvSpPr txBox="1"/>
          <p:nvPr/>
        </p:nvSpPr>
        <p:spPr>
          <a:xfrm>
            <a:off x="3047338" y="3956136"/>
            <a:ext cx="1936776" cy="442674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>
                <a:solidFill>
                  <a:srgbClr val="FFFFFF"/>
                </a:solidFill>
              </a:rPr>
              <a:t>Residents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0388FE52-0394-6D10-6A8B-BF9D7C1E2EE3}"/>
              </a:ext>
            </a:extLst>
          </p:cNvPr>
          <p:cNvSpPr txBox="1"/>
          <p:nvPr/>
        </p:nvSpPr>
        <p:spPr>
          <a:xfrm>
            <a:off x="3047338" y="5605528"/>
            <a:ext cx="2071814" cy="783193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>
                <a:solidFill>
                  <a:srgbClr val="FFFFFF"/>
                </a:solidFill>
              </a:rPr>
              <a:t>Local businesses</a:t>
            </a: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F807C927-353B-5368-D858-A24D3AB25835}"/>
              </a:ext>
            </a:extLst>
          </p:cNvPr>
          <p:cNvSpPr txBox="1"/>
          <p:nvPr/>
        </p:nvSpPr>
        <p:spPr>
          <a:xfrm>
            <a:off x="3047337" y="4795299"/>
            <a:ext cx="2071814" cy="442674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>
                <a:solidFill>
                  <a:srgbClr val="FFFFFF"/>
                </a:solidFill>
              </a:rPr>
              <a:t>Corporations</a:t>
            </a:r>
          </a:p>
        </p:txBody>
      </p:sp>
    </p:spTree>
    <p:extLst>
      <p:ext uri="{BB962C8B-B14F-4D97-AF65-F5344CB8AC3E}">
        <p14:creationId xmlns:p14="http://schemas.microsoft.com/office/powerpoint/2010/main" val="3817531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white text&#10;&#10;Description automatically generated">
            <a:extLst>
              <a:ext uri="{FF2B5EF4-FFF2-40B4-BE49-F238E27FC236}">
                <a16:creationId xmlns:a16="http://schemas.microsoft.com/office/drawing/2014/main" id="{8DB1559A-F7F0-C1F9-BFB7-96514B616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33" y="630719"/>
            <a:ext cx="7720130" cy="5798988"/>
          </a:xfrm>
          <a:prstGeom prst="rect">
            <a:avLst/>
          </a:prstGeom>
        </p:spPr>
      </p:pic>
      <p:pic>
        <p:nvPicPr>
          <p:cNvPr id="4" name="Picture 3" descr="GG - Logo - Full.png">
            <a:extLst>
              <a:ext uri="{FF2B5EF4-FFF2-40B4-BE49-F238E27FC236}">
                <a16:creationId xmlns:a16="http://schemas.microsoft.com/office/drawing/2014/main" id="{F369B609-A07A-648B-5C9F-E3CCE210B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96" y="220075"/>
            <a:ext cx="3370882" cy="1494726"/>
          </a:xfrm>
          <a:prstGeom prst="rect">
            <a:avLst/>
          </a:prstGeom>
        </p:spPr>
      </p:pic>
      <p:pic>
        <p:nvPicPr>
          <p:cNvPr id="3" name="Picture 2" descr="A person holding a child&amp;#39;s hand&#10;&#10;Description automatically generated">
            <a:extLst>
              <a:ext uri="{FF2B5EF4-FFF2-40B4-BE49-F238E27FC236}">
                <a16:creationId xmlns:a16="http://schemas.microsoft.com/office/drawing/2014/main" id="{ECC42562-32C1-F23F-7C78-D155B49AD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12" y="1871482"/>
            <a:ext cx="4212944" cy="41085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A6C728-8E78-9709-9DF1-630CACB9C9B8}"/>
              </a:ext>
            </a:extLst>
          </p:cNvPr>
          <p:cNvSpPr txBox="1"/>
          <p:nvPr/>
        </p:nvSpPr>
        <p:spPr>
          <a:xfrm>
            <a:off x="1059084" y="614229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5"/>
              </a:rPr>
              <a:t>Home | Greenwich Giving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51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G - Logo - Full.png">
            <a:extLst>
              <a:ext uri="{FF2B5EF4-FFF2-40B4-BE49-F238E27FC236}">
                <a16:creationId xmlns:a16="http://schemas.microsoft.com/office/drawing/2014/main" id="{7267EDDC-2B49-85AC-06ED-F6977FBB7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0313" y="-3009"/>
            <a:ext cx="2786335" cy="1233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A88A15-C732-B6DE-4838-1FA141F70C67}"/>
              </a:ext>
            </a:extLst>
          </p:cNvPr>
          <p:cNvSpPr txBox="1"/>
          <p:nvPr/>
        </p:nvSpPr>
        <p:spPr>
          <a:xfrm>
            <a:off x="297563" y="161446"/>
            <a:ext cx="10052137" cy="5509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172B4D"/>
                </a:solidFill>
                <a:latin typeface="Segoe UI"/>
                <a:cs typeface="Segoe UI"/>
              </a:rPr>
              <a:t>Values </a:t>
            </a:r>
          </a:p>
          <a:p>
            <a:pPr algn="l"/>
            <a:endParaRPr lang="en-US"/>
          </a:p>
          <a:p>
            <a:r>
              <a:rPr lang="en-US">
                <a:solidFill>
                  <a:srgbClr val="344B62"/>
                </a:solidFill>
                <a:latin typeface="Segoe UI"/>
                <a:ea typeface="+mn-lt"/>
                <a:cs typeface="+mn-lt"/>
              </a:rPr>
              <a:t>These reflect the core beliefs which structure our work and guide our decision-making. </a:t>
            </a:r>
            <a:endParaRPr lang="en-US">
              <a:solidFill>
                <a:srgbClr val="344B62"/>
              </a:solidFill>
              <a:latin typeface="Segoe UI"/>
              <a:cs typeface="Segoe UI"/>
            </a:endParaRPr>
          </a:p>
          <a:p>
            <a:endParaRPr lang="en-US">
              <a:solidFill>
                <a:srgbClr val="344B62"/>
              </a:solidFill>
              <a:latin typeface="Segoe UI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>
                <a:solidFill>
                  <a:srgbClr val="344B62"/>
                </a:solidFill>
                <a:latin typeface="Segoe UI"/>
                <a:ea typeface="+mn-lt"/>
                <a:cs typeface="+mn-lt"/>
              </a:rPr>
              <a:t>Expertise is diverse: </a:t>
            </a:r>
            <a:br>
              <a:rPr lang="en-US" b="1">
                <a:solidFill>
                  <a:srgbClr val="344B62"/>
                </a:solidFill>
                <a:latin typeface="Segoe UI"/>
                <a:ea typeface="+mn-lt"/>
                <a:cs typeface="+mn-lt"/>
              </a:rPr>
            </a:br>
            <a:r>
              <a:rPr lang="en-US">
                <a:solidFill>
                  <a:srgbClr val="344B62"/>
                </a:solidFill>
                <a:latin typeface="Segoe UI"/>
                <a:ea typeface="+mn-lt"/>
                <a:cs typeface="+mn-lt"/>
              </a:rPr>
              <a:t>We value expertise gained from lived experience, education and employment. We aspire to include different sorts of expertise in our decision-making and be guided by diverse voices. </a:t>
            </a:r>
            <a:br>
              <a:rPr lang="en-US">
                <a:latin typeface="Segoe UI"/>
                <a:ea typeface="+mn-lt"/>
                <a:cs typeface="+mn-lt"/>
              </a:rPr>
            </a:br>
            <a:endParaRPr lang="en-US" sz="2400">
              <a:latin typeface="Segoe UI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>
                <a:solidFill>
                  <a:srgbClr val="344B62"/>
                </a:solidFill>
                <a:latin typeface="Segoe UI"/>
                <a:ea typeface="+mn-lt"/>
                <a:cs typeface="+mn-lt"/>
              </a:rPr>
              <a:t>Connections create change:</a:t>
            </a:r>
            <a:r>
              <a:rPr lang="en-US">
                <a:solidFill>
                  <a:srgbClr val="344B62"/>
                </a:solidFill>
                <a:latin typeface="Segoe UI"/>
                <a:ea typeface="+mn-lt"/>
                <a:cs typeface="+mn-lt"/>
              </a:rPr>
              <a:t> </a:t>
            </a:r>
            <a:br>
              <a:rPr lang="en-US">
                <a:solidFill>
                  <a:srgbClr val="344B62"/>
                </a:solidFill>
                <a:latin typeface="Segoe UI"/>
                <a:ea typeface="+mn-lt"/>
                <a:cs typeface="+mn-lt"/>
              </a:rPr>
            </a:br>
            <a:r>
              <a:rPr lang="en-US">
                <a:solidFill>
                  <a:srgbClr val="344B62"/>
                </a:solidFill>
                <a:latin typeface="Segoe UI"/>
                <a:ea typeface="+mn-lt"/>
                <a:cs typeface="+mn-lt"/>
              </a:rPr>
              <a:t>We </a:t>
            </a:r>
            <a:r>
              <a:rPr lang="en-US" err="1">
                <a:solidFill>
                  <a:srgbClr val="344B62"/>
                </a:solidFill>
                <a:latin typeface="Segoe UI"/>
                <a:ea typeface="+mn-lt"/>
                <a:cs typeface="+mn-lt"/>
              </a:rPr>
              <a:t>prioritise</a:t>
            </a:r>
            <a:r>
              <a:rPr lang="en-US">
                <a:solidFill>
                  <a:srgbClr val="344B62"/>
                </a:solidFill>
                <a:latin typeface="Segoe UI"/>
                <a:ea typeface="+mn-lt"/>
                <a:cs typeface="+mn-lt"/>
              </a:rPr>
              <a:t> opportunities to foster positive relationships between different groups and individuals in Greenwich. </a:t>
            </a:r>
            <a:br>
              <a:rPr lang="en-US">
                <a:latin typeface="Segoe UI"/>
                <a:ea typeface="+mn-lt"/>
                <a:cs typeface="+mn-lt"/>
              </a:rPr>
            </a:br>
            <a:endParaRPr lang="en-US">
              <a:latin typeface="Segoe UI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>
                <a:solidFill>
                  <a:srgbClr val="344B62"/>
                </a:solidFill>
                <a:latin typeface="Segoe UI"/>
                <a:ea typeface="+mn-lt"/>
                <a:cs typeface="+mn-lt"/>
              </a:rPr>
              <a:t>Access should be easy: </a:t>
            </a:r>
            <a:br>
              <a:rPr lang="en-US" b="1">
                <a:solidFill>
                  <a:srgbClr val="344B62"/>
                </a:solidFill>
                <a:latin typeface="Segoe UI"/>
                <a:ea typeface="+mn-lt"/>
                <a:cs typeface="+mn-lt"/>
              </a:rPr>
            </a:br>
            <a:r>
              <a:rPr lang="en-US">
                <a:solidFill>
                  <a:srgbClr val="344B62"/>
                </a:solidFill>
                <a:latin typeface="Segoe UI"/>
                <a:ea typeface="+mn-lt"/>
                <a:cs typeface="+mn-lt"/>
              </a:rPr>
              <a:t>We want to remove common barriers to giving and receiving support, by making our processes as simple as possible. We aim to actively engage individuals, communities and </a:t>
            </a:r>
            <a:r>
              <a:rPr lang="en-US" err="1">
                <a:solidFill>
                  <a:srgbClr val="344B62"/>
                </a:solidFill>
                <a:latin typeface="Segoe UI"/>
                <a:ea typeface="+mn-lt"/>
                <a:cs typeface="+mn-lt"/>
              </a:rPr>
              <a:t>organisations</a:t>
            </a:r>
            <a:r>
              <a:rPr lang="en-US">
                <a:solidFill>
                  <a:srgbClr val="344B62"/>
                </a:solidFill>
                <a:latin typeface="Segoe UI"/>
                <a:ea typeface="+mn-lt"/>
                <a:cs typeface="+mn-lt"/>
              </a:rPr>
              <a:t> who are currently not involved with services, funding opportunities, or giving. </a:t>
            </a:r>
            <a:endParaRPr lang="en-US">
              <a:latin typeface="Segoe UI"/>
              <a:cs typeface="Segoe UI"/>
            </a:endParaRPr>
          </a:p>
          <a:p>
            <a:pPr marL="285750" indent="-285750">
              <a:buFont typeface="Arial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27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78A3E-045B-065B-D057-3791B98D4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1F9EB-6422-F69E-898F-A7F1E6A5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641" y="326248"/>
            <a:ext cx="9302858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GB" sz="2800" b="1" i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“If you had to choose one theme for Greenwich Giving's first campaign…”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GG - Logo - Full.png">
            <a:extLst>
              <a:ext uri="{FF2B5EF4-FFF2-40B4-BE49-F238E27FC236}">
                <a16:creationId xmlns:a16="http://schemas.microsoft.com/office/drawing/2014/main" id="{2A2760DA-027B-D264-1BAE-5239E74AF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499" y="47625"/>
            <a:ext cx="2425485" cy="1075515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76DF5DC-4902-24AD-5A2E-476CF2C22974}"/>
              </a:ext>
            </a:extLst>
          </p:cNvPr>
          <p:cNvGraphicFramePr/>
          <p:nvPr/>
        </p:nvGraphicFramePr>
        <p:xfrm>
          <a:off x="317716" y="1596992"/>
          <a:ext cx="10947184" cy="493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56653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A5425-76FB-C758-4900-9DA266F45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60337"/>
            <a:ext cx="10579100" cy="1325563"/>
          </a:xfrm>
        </p:spPr>
        <p:txBody>
          <a:bodyPr>
            <a:normAutofit/>
          </a:bodyPr>
          <a:lstStyle/>
          <a:p>
            <a:r>
              <a:rPr lang="en-GB" sz="3200" b="1">
                <a:solidFill>
                  <a:srgbClr val="002060"/>
                </a:solidFill>
                <a:latin typeface="Segoe UI"/>
                <a:cs typeface="Segoe UI"/>
              </a:rPr>
              <a:t>People told us: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61C6C-4196-A954-2365-0DCA0B812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900" y="1206500"/>
            <a:ext cx="10583921" cy="46910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b="1" i="0">
                <a:effectLst/>
                <a:latin typeface="+mj-lt"/>
              </a:rPr>
              <a:t>Social Connection</a:t>
            </a:r>
            <a:endParaRPr lang="en-GB" b="1" i="0">
              <a:effectLst/>
              <a:latin typeface="+mj-lt"/>
              <a:ea typeface="Calibri Light"/>
              <a:cs typeface="Calibri Light"/>
            </a:endParaRPr>
          </a:p>
          <a:p>
            <a:r>
              <a:rPr lang="en-GB" b="0" i="0">
                <a:effectLst/>
                <a:latin typeface="+mj-lt"/>
              </a:rPr>
              <a:t>I think that building community and address social isolation works to address, in some way, the other categories offered</a:t>
            </a:r>
            <a:endParaRPr lang="en-GB" b="0" i="0">
              <a:effectLst/>
              <a:latin typeface="+mj-lt"/>
              <a:ea typeface="Calibri Light"/>
              <a:cs typeface="Calibri Light"/>
            </a:endParaRPr>
          </a:p>
          <a:p>
            <a:r>
              <a:rPr lang="en-GB" b="0" i="0">
                <a:effectLst/>
                <a:latin typeface="+mj-lt"/>
              </a:rPr>
              <a:t>I experience and I've seen huge demand on services in Greenwich and isolation and loneliness has been a very common theme.</a:t>
            </a:r>
            <a:endParaRPr lang="en-GB">
              <a:latin typeface="+mj-lt"/>
              <a:ea typeface="Calibri Light"/>
              <a:cs typeface="Calibri Light"/>
            </a:endParaRPr>
          </a:p>
          <a:p>
            <a:r>
              <a:rPr lang="en-GB" b="0" i="0">
                <a:effectLst/>
                <a:latin typeface="+mj-lt"/>
              </a:rPr>
              <a:t>There are far too many people who feel isolated whether because of age, health issues or money issues.</a:t>
            </a:r>
            <a:endParaRPr lang="en-GB" b="0" i="0">
              <a:effectLst/>
              <a:latin typeface="+mj-lt"/>
              <a:ea typeface="Calibri Light"/>
              <a:cs typeface="Calibri Light"/>
            </a:endParaRPr>
          </a:p>
          <a:p>
            <a:r>
              <a:rPr lang="en-GB" b="0" i="0">
                <a:effectLst/>
                <a:latin typeface="+mj-lt"/>
              </a:rPr>
              <a:t>so many of the 'groups' that used to exist – tenants, craft, mother &amp; toddler, adult education, sport. lunch clubs, pop-in 'cafes' - have been lost, there are not the places/events that encourage social interaction.</a:t>
            </a:r>
            <a:endParaRPr lang="en-GB">
              <a:latin typeface="+mj-lt"/>
              <a:cs typeface="Calibri Light"/>
            </a:endParaRPr>
          </a:p>
        </p:txBody>
      </p:sp>
      <p:pic>
        <p:nvPicPr>
          <p:cNvPr id="7" name="Picture 6" descr="GG - Logo - Full.png">
            <a:extLst>
              <a:ext uri="{FF2B5EF4-FFF2-40B4-BE49-F238E27FC236}">
                <a16:creationId xmlns:a16="http://schemas.microsoft.com/office/drawing/2014/main" id="{94BE38BF-7554-4CF3-F8AB-FA427BA25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858" y="0"/>
            <a:ext cx="2425485" cy="107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15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78A3E-045B-065B-D057-3791B98D4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1F9EB-6422-F69E-898F-A7F1E6A5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363" y="210501"/>
            <a:ext cx="9302858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GB" sz="2800" b="1">
                <a:solidFill>
                  <a:srgbClr val="002060"/>
                </a:solidFill>
                <a:latin typeface="Segoe UI"/>
                <a:cs typeface="Segoe UI"/>
              </a:rPr>
              <a:t>Our First Giving Campaign</a:t>
            </a:r>
            <a:endParaRPr lang="en-GB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GG - Logo - Full.png">
            <a:extLst>
              <a:ext uri="{FF2B5EF4-FFF2-40B4-BE49-F238E27FC236}">
                <a16:creationId xmlns:a16="http://schemas.microsoft.com/office/drawing/2014/main" id="{2A2760DA-027B-D264-1BAE-5239E74AF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499" y="47625"/>
            <a:ext cx="2425485" cy="1075515"/>
          </a:xfrm>
          <a:prstGeom prst="rect">
            <a:avLst/>
          </a:prstGeom>
        </p:spPr>
      </p:pic>
      <p:pic>
        <p:nvPicPr>
          <p:cNvPr id="4" name="Picture 3" descr="A screenshot of a social media page&#10;&#10;Description automatically generated">
            <a:extLst>
              <a:ext uri="{FF2B5EF4-FFF2-40B4-BE49-F238E27FC236}">
                <a16:creationId xmlns:a16="http://schemas.microsoft.com/office/drawing/2014/main" id="{A8776DFD-017A-86DE-3D55-B2809CA8FA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94" r="-127" b="31579"/>
          <a:stretch/>
        </p:blipFill>
        <p:spPr>
          <a:xfrm>
            <a:off x="2076880" y="1461336"/>
            <a:ext cx="7787464" cy="46446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244214-3B7F-EDE1-0E47-5D36187A7DD2}"/>
              </a:ext>
            </a:extLst>
          </p:cNvPr>
          <p:cNvSpPr txBox="1"/>
          <p:nvPr/>
        </p:nvSpPr>
        <p:spPr>
          <a:xfrm>
            <a:off x="1059084" y="6209818"/>
            <a:ext cx="100738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5"/>
              </a:rPr>
              <a:t>Support Social Connection in Greenwich this Winter | THE METRO CENTRE LTD (Powered by Donorbox)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50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953E1FAAA4174DA32B083DE535723A" ma:contentTypeVersion="18" ma:contentTypeDescription="Create a new document." ma:contentTypeScope="" ma:versionID="19c95ce45db6f3c80079ca267792b152">
  <xsd:schema xmlns:xsd="http://www.w3.org/2001/XMLSchema" xmlns:xs="http://www.w3.org/2001/XMLSchema" xmlns:p="http://schemas.microsoft.com/office/2006/metadata/properties" xmlns:ns2="a0918bfa-692a-4922-b76d-02f98a2a4b44" xmlns:ns3="ad159358-9462-4e9b-ae8b-85b0e6b0b597" targetNamespace="http://schemas.microsoft.com/office/2006/metadata/properties" ma:root="true" ma:fieldsID="bbeec10b9ad8d629838e9ba769404554" ns2:_="" ns3:_="">
    <xsd:import namespace="a0918bfa-692a-4922-b76d-02f98a2a4b44"/>
    <xsd:import namespace="ad159358-9462-4e9b-ae8b-85b0e6b0b5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18bfa-692a-4922-b76d-02f98a2a4b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bae60f5-b7ad-4981-a8ef-0360d6a367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159358-9462-4e9b-ae8b-85b0e6b0b59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31a92c1-4f56-4a99-a57a-621324e0f57d}" ma:internalName="TaxCatchAll" ma:showField="CatchAllData" ma:web="ad159358-9462-4e9b-ae8b-85b0e6b0b5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159358-9462-4e9b-ae8b-85b0e6b0b597" xsi:nil="true"/>
    <lcf76f155ced4ddcb4097134ff3c332f xmlns="a0918bfa-692a-4922-b76d-02f98a2a4b4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556EC4-9A5A-488A-BDA7-08C70ED5F832}"/>
</file>

<file path=customXml/itemProps2.xml><?xml version="1.0" encoding="utf-8"?>
<ds:datastoreItem xmlns:ds="http://schemas.openxmlformats.org/officeDocument/2006/customXml" ds:itemID="{9FC14F2D-1D9D-45B9-BA40-1822991A529E}"/>
</file>

<file path=customXml/itemProps3.xml><?xml version="1.0" encoding="utf-8"?>
<ds:datastoreItem xmlns:ds="http://schemas.openxmlformats.org/officeDocument/2006/customXml" ds:itemID="{D27A6ABF-21E7-4768-97DE-FB290759C1B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7</Slides>
  <Notes>2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“If you had to choose one theme for Greenwich Giving's first campaign…”</vt:lpstr>
      <vt:lpstr>People told us:</vt:lpstr>
      <vt:lpstr>Our First Giving Campaign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21</cp:revision>
  <dcterms:created xsi:type="dcterms:W3CDTF">2024-11-20T16:33:35Z</dcterms:created>
  <dcterms:modified xsi:type="dcterms:W3CDTF">2024-12-12T14:51:43Z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0x010100E2953E1FAAA4174DA32B083DE535723A</vt:lpwstr>
  </property>
</Properties>
</file>