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8"/>
  </p:notesMasterIdLst>
  <p:sldIdLst>
    <p:sldId id="256" r:id="rId5"/>
    <p:sldId id="258" r:id="rId6"/>
    <p:sldId id="257" r:id="rId7"/>
  </p:sldIdLst>
  <p:sldSz cx="12192000" cy="6858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6385" autoAdjust="0"/>
  </p:normalViewPr>
  <p:slideViewPr>
    <p:cSldViewPr snapToGrid="0">
      <p:cViewPr varScale="1">
        <p:scale>
          <a:sx n="53" d="100"/>
          <a:sy n="53" d="100"/>
        </p:scale>
        <p:origin x="56" y="1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C2909-A1D4-9941-6C5D-11CB25560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12F19-6492-DA47-953D-143B592A78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E06791-CDBF-A647-8444-DF777B63999E}" type="datetimeFigureOut">
              <a:rPr lang="en-US"/>
              <a:pPr>
                <a:defRPr/>
              </a:pPr>
              <a:t>12/5/2023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C2EAD5-306E-5D6B-3A8C-A7EBFA142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FADCA2-986A-8495-B1A1-055029DE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55A8D-F194-1CEF-E639-BFD13897CF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8ED3-560E-1E75-C627-0F6EDF164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6726BC-5D2B-5E4B-962F-582EB5C0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C5E6E-A3B5-28F6-5467-664224D6723F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AB8EA-4C1B-8073-90A1-AD8D430842B0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72DB006-DED8-B3A4-0A02-7E4926391128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4F447-8CA9-33BE-E377-5978DF6D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563400"/>
            <a:ext cx="7994029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EC0D80-ACF4-7430-3072-19DF10A247CE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AFB1C-29CD-EE37-0F27-4494966F87D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A2D7B74-282B-194E-0ED8-4C71716DF75F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footer sec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4038FD0-2570-F82C-50C4-C27E118E5F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4038FD0-2570-F82C-50C4-C27E118E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458B4A-1704-7FAA-2888-97123A65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8D453-6C57-8EC0-16EC-5EFF8D99BCAA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25133-DCA6-2ABC-7DB5-76855BF59194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0D56-76BE-4F7A-4603-AF9A76AC10CC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9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DB2D23-034C-04DF-F0B8-35C8FC0CA860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DFDF-C584-E267-00FE-04B3DAF2081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2DAF798-BB59-22A2-3DDD-F643634B4150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2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ement blu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11412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60915-5A9C-9538-BDEF-B194B6AAA1A8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12283-4C26-CF27-7E58-30DD0589316A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7D4C270-0891-646C-B879-87908F440F27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statement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04378" y="2918572"/>
            <a:ext cx="7369175" cy="7255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60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EA6016-817E-0DBA-9DBD-AAF3167A0A23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5810A-E7BD-AFD0-E408-348D0BF08767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04377B0-00CF-5B3F-0C1E-65DB58846F60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2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OHS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9BB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FB090E-9611-6925-01EE-D6209A003E33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4032B-FE5E-9C55-F32A-99AE2E54A0BC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613C4FB-4822-22B8-E305-4CFD30283FA3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DB55B-A613-D024-7343-93B00B10F84B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EBD95-027C-8159-D819-6DEB9FA2CE35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E763463-3BAA-29DA-A582-2A02877FA635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788" y="2660520"/>
            <a:ext cx="9426575" cy="14811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8788" y="4237188"/>
            <a:ext cx="7959725" cy="483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412AA-C8C3-0432-1E61-C819267C0A67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0E901-C0C7-4FA5-69EA-11B1CD5583A2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A3706C-C5FA-31BC-6A5B-AE0C4F53F1A7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7218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4F00F9-FD56-EDDE-6984-E141C4954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207" y="563400"/>
            <a:ext cx="6118168" cy="662782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Services in Greenwich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5EBAB6C-AB16-7663-829B-C94952B7DA3F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A logo for a healthier greenwich partnership&#10;&#10;Description automatically generated">
            <a:extLst>
              <a:ext uri="{FF2B5EF4-FFF2-40B4-BE49-F238E27FC236}">
                <a16:creationId xmlns:a16="http://schemas.microsoft.com/office/drawing/2014/main" id="{1BB8DB56-A838-DBEF-1896-E974E398E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4686" b="18100"/>
          <a:stretch/>
        </p:blipFill>
        <p:spPr>
          <a:xfrm>
            <a:off x="8850284" y="162439"/>
            <a:ext cx="3341716" cy="1123056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0994DF86-2210-2FE0-45D1-410B8110F6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4013" y="423369"/>
            <a:ext cx="2119982" cy="8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4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30205A-CB70-50C1-E147-5EAE15B0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446CBE-126E-800C-E5E5-FD0DD2E066EC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7BB5A-BDAD-78BF-EC62-FC31AE7D9EE4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45EBBEB-B316-5734-87ED-43B0290E3925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3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7DDF92-55D2-78E4-26D7-7AA8751B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C4758F-B40E-0217-624A-3B5C92353765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F3BAB-F7AF-FEA3-D8F1-37EF359E3740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3CF9980-576A-4D43-3FA9-7CDAE7A78383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1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72277B-7A2D-22ED-C8AB-644257FA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02D18-87A3-B504-A14A-C13785EB6489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9520C-19A2-D0B3-046A-929448DAA6CF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B17F740-BE4A-4AB6-C8DB-F30AF3319D06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7ED7ED4D-AF16-1E82-D9C6-C8D27C639E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7ED7ED4D-AF16-1E82-D9C6-C8D27C639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354013" y="1389063"/>
            <a:ext cx="11326153" cy="48990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E7A0A-806F-0072-E9CF-DB48F2F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6" y="585434"/>
            <a:ext cx="7524521" cy="662782"/>
          </a:xfrm>
          <a:prstGeom prst="rect">
            <a:avLst/>
          </a:prstGeom>
        </p:spPr>
        <p:txBody>
          <a:bodyPr vert="horz" anchor="ctr"/>
          <a:lstStyle>
            <a:lvl1pPr algn="ctr">
              <a:defRPr sz="2800" b="1">
                <a:solidFill>
                  <a:srgbClr val="013C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8CAF1E-D7AA-58D0-92DB-2143E324ACFA}"/>
              </a:ext>
            </a:extLst>
          </p:cNvPr>
          <p:cNvSpPr/>
          <p:nvPr userDrawn="1"/>
        </p:nvSpPr>
        <p:spPr>
          <a:xfrm>
            <a:off x="0" y="6391656"/>
            <a:ext cx="12192000" cy="46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30A70-0A58-54BF-4749-DF66557CBFB8}"/>
              </a:ext>
            </a:extLst>
          </p:cNvPr>
          <p:cNvSpPr txBox="1"/>
          <p:nvPr userDrawn="1"/>
        </p:nvSpPr>
        <p:spPr>
          <a:xfrm>
            <a:off x="1524443" y="6468031"/>
            <a:ext cx="914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</a:t>
            </a:r>
            <a:r>
              <a:rPr lang="en-GB" sz="1800" b="1" dirty="0">
                <a:solidFill>
                  <a:srgbClr val="70AD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collaborative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BF9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caring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C55A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inclusive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•  We are </a:t>
            </a:r>
            <a:r>
              <a:rPr lang="en-GB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D184735-877E-7480-EA1A-719608F97138}"/>
              </a:ext>
            </a:extLst>
          </p:cNvPr>
          <p:cNvSpPr txBox="1">
            <a:spLocks/>
          </p:cNvSpPr>
          <p:nvPr userDrawn="1"/>
        </p:nvSpPr>
        <p:spPr>
          <a:xfrm>
            <a:off x="10161588" y="6472238"/>
            <a:ext cx="16954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C23DAE3-29EA-6B48-8B9F-DAC09DE37D5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>
            <a:extLst>
              <a:ext uri="{FF2B5EF4-FFF2-40B4-BE49-F238E27FC236}">
                <a16:creationId xmlns:a16="http://schemas.microsoft.com/office/drawing/2014/main" id="{68FF4BEC-E65A-6F08-D64C-F02B55D18DD7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8100" imgH="38100" progId="TCLayout.ActiveDocument.1">
                  <p:embed/>
                </p:oleObj>
              </mc:Choice>
              <mc:Fallback>
                <p:oleObj name="think-cell Slide" r:id="rId17" imgW="38100" imgH="38100" progId="TCLayout.ActiveDocument.1">
                  <p:embed/>
                  <p:pic>
                    <p:nvPicPr>
                      <p:cNvPr id="1026" name="Object 1" hidden="1">
                        <a:extLst>
                          <a:ext uri="{FF2B5EF4-FFF2-40B4-BE49-F238E27FC236}">
                            <a16:creationId xmlns:a16="http://schemas.microsoft.com/office/drawing/2014/main" id="{68FF4BEC-E65A-6F08-D64C-F02B55D18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3" r:id="rId6"/>
    <p:sldLayoutId id="2147483695" r:id="rId7"/>
    <p:sldLayoutId id="2147483694" r:id="rId8"/>
    <p:sldLayoutId id="2147483696" r:id="rId9"/>
    <p:sldLayoutId id="2147483689" r:id="rId10"/>
    <p:sldLayoutId id="2147483692" r:id="rId11"/>
    <p:sldLayoutId id="2147483690" r:id="rId12"/>
    <p:sldLayoutId id="2147483691" r:id="rId13"/>
    <p:sldLayoutId id="2147483716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tstalkhealthandcareselondon.org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868B9E-A413-CF2E-5972-D9861020A7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24" y="1525251"/>
            <a:ext cx="4542817" cy="30564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Oxleas</a:t>
            </a:r>
            <a:r>
              <a:rPr lang="en-US" dirty="0">
                <a:highlight>
                  <a:srgbClr val="FFFF00"/>
                </a:highlight>
              </a:rPr>
              <a:t> NHS Foundation Trust:</a:t>
            </a:r>
          </a:p>
          <a:p>
            <a:r>
              <a:rPr lang="en-US" dirty="0"/>
              <a:t>Mental health services</a:t>
            </a:r>
            <a:br>
              <a:rPr lang="en-US" dirty="0"/>
            </a:br>
            <a:r>
              <a:rPr lang="en-US" dirty="0"/>
              <a:t>- Children and young people</a:t>
            </a:r>
            <a:br>
              <a:rPr lang="en-GB" dirty="0"/>
            </a:br>
            <a:r>
              <a:rPr lang="en-GB" dirty="0"/>
              <a:t>- adults</a:t>
            </a:r>
            <a:br>
              <a:rPr lang="en-GB" dirty="0"/>
            </a:br>
            <a:r>
              <a:rPr lang="en-GB" dirty="0"/>
              <a:t>- older adults</a:t>
            </a:r>
          </a:p>
          <a:p>
            <a:r>
              <a:rPr lang="en-GB" dirty="0"/>
              <a:t>Learning disability services</a:t>
            </a:r>
          </a:p>
          <a:p>
            <a:r>
              <a:rPr lang="en-GB" dirty="0"/>
              <a:t>Community health services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1ACA1-FDB6-C55B-D808-95F4A8AF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in Greenwich</a:t>
            </a:r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B506829-1A1B-2447-BEF0-C6AED4C60194}"/>
              </a:ext>
            </a:extLst>
          </p:cNvPr>
          <p:cNvSpPr txBox="1">
            <a:spLocks/>
          </p:cNvSpPr>
          <p:nvPr/>
        </p:nvSpPr>
        <p:spPr>
          <a:xfrm>
            <a:off x="4821677" y="1525250"/>
            <a:ext cx="4542817" cy="221989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Lewisham and Greenwich NHS Trust:</a:t>
            </a:r>
          </a:p>
          <a:p>
            <a:r>
              <a:rPr lang="en-US" dirty="0"/>
              <a:t>Acute hospital services</a:t>
            </a:r>
            <a:br>
              <a:rPr lang="en-US" dirty="0"/>
            </a:br>
            <a:r>
              <a:rPr lang="en-US" dirty="0"/>
              <a:t>- Queen Elizabeth Hospital</a:t>
            </a:r>
            <a:br>
              <a:rPr lang="en-US" dirty="0"/>
            </a:br>
            <a:r>
              <a:rPr lang="en-US" dirty="0"/>
              <a:t>- University Lewisham Hospital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7B5E6B-3C84-61EE-FA16-0C14F46E2650}"/>
              </a:ext>
            </a:extLst>
          </p:cNvPr>
          <p:cNvSpPr txBox="1">
            <a:spLocks/>
          </p:cNvSpPr>
          <p:nvPr/>
        </p:nvSpPr>
        <p:spPr>
          <a:xfrm>
            <a:off x="4909226" y="3968260"/>
            <a:ext cx="4542817" cy="272897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Primary Care</a:t>
            </a:r>
          </a:p>
          <a:p>
            <a:r>
              <a:rPr lang="en-US" dirty="0"/>
              <a:t>29 GP Practices</a:t>
            </a:r>
          </a:p>
          <a:p>
            <a:r>
              <a:rPr lang="en-US" dirty="0"/>
              <a:t>7 Primary Care Networks</a:t>
            </a:r>
          </a:p>
          <a:p>
            <a:r>
              <a:rPr lang="en-US" dirty="0"/>
              <a:t>1 GP Federation, Greenwich Health </a:t>
            </a:r>
          </a:p>
          <a:p>
            <a:r>
              <a:rPr lang="en-US" dirty="0"/>
              <a:t>NHS Dentists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0855F4B-A0FB-C8D5-0668-4D75F5A502EF}"/>
              </a:ext>
            </a:extLst>
          </p:cNvPr>
          <p:cNvSpPr txBox="1">
            <a:spLocks/>
          </p:cNvSpPr>
          <p:nvPr/>
        </p:nvSpPr>
        <p:spPr>
          <a:xfrm>
            <a:off x="278860" y="4469490"/>
            <a:ext cx="4542817" cy="206749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NHS South East London ICB:</a:t>
            </a:r>
          </a:p>
          <a:p>
            <a:r>
              <a:rPr lang="en-US" dirty="0"/>
              <a:t>Bring together partners to plan and provide services</a:t>
            </a:r>
          </a:p>
          <a:p>
            <a:r>
              <a:rPr lang="en-US" dirty="0"/>
              <a:t>Responsible for allocating NHS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6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71ACA1-FDB6-C55B-D808-95F4A8AF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shared priority areas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F0BB1-DAF4-13F4-C232-D59049687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26758" r="66098" b="15585"/>
          <a:stretch/>
        </p:blipFill>
        <p:spPr bwMode="auto">
          <a:xfrm>
            <a:off x="2911642" y="133373"/>
            <a:ext cx="8951495" cy="6724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29F80A31-7541-C6FD-BF2F-1D6ACD828D2A}"/>
              </a:ext>
            </a:extLst>
          </p:cNvPr>
          <p:cNvSpPr txBox="1">
            <a:spLocks/>
          </p:cNvSpPr>
          <p:nvPr/>
        </p:nvSpPr>
        <p:spPr>
          <a:xfrm>
            <a:off x="298094" y="1846769"/>
            <a:ext cx="3179035" cy="662782"/>
          </a:xfrm>
          <a:prstGeom prst="rect">
            <a:avLst/>
          </a:prstGeom>
        </p:spPr>
        <p:txBody>
          <a:bodyPr vert="horz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13C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/>
              <a:t>Our shared priorities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79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868B9E-A413-CF2E-5972-D9861020A7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24" y="1525251"/>
            <a:ext cx="4542817" cy="30564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Oxleas</a:t>
            </a:r>
            <a:r>
              <a:rPr lang="en-US" dirty="0">
                <a:highlight>
                  <a:srgbClr val="FFFF00"/>
                </a:highlight>
              </a:rPr>
              <a:t> NHS Foundation Trust:</a:t>
            </a:r>
          </a:p>
          <a:p>
            <a:r>
              <a:rPr lang="en-US" dirty="0"/>
              <a:t>Join as a member</a:t>
            </a:r>
          </a:p>
          <a:p>
            <a:r>
              <a:rPr lang="en-US" dirty="0"/>
              <a:t>Join the Involvement Hub</a:t>
            </a:r>
          </a:p>
          <a:p>
            <a:r>
              <a:rPr lang="en-US" dirty="0"/>
              <a:t>Co-produce service improvements</a:t>
            </a:r>
          </a:p>
          <a:p>
            <a:r>
              <a:rPr lang="en-US" dirty="0"/>
              <a:t>Adult Community Services Service User Reference Group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1ACA1-FDB6-C55B-D808-95F4A8AF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ways you can get involved</a:t>
            </a:r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B506829-1A1B-2447-BEF0-C6AED4C60194}"/>
              </a:ext>
            </a:extLst>
          </p:cNvPr>
          <p:cNvSpPr txBox="1">
            <a:spLocks/>
          </p:cNvSpPr>
          <p:nvPr/>
        </p:nvSpPr>
        <p:spPr>
          <a:xfrm>
            <a:off x="319392" y="4793489"/>
            <a:ext cx="4542817" cy="2219899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Lewisham and Greenwich NHS Trust:</a:t>
            </a:r>
          </a:p>
          <a:p>
            <a:r>
              <a:rPr lang="en-US" dirty="0"/>
              <a:t>Join the Youth Board</a:t>
            </a:r>
          </a:p>
          <a:p>
            <a:r>
              <a:rPr lang="en-US" dirty="0"/>
              <a:t>Queen Elizabeth Hospital Patient User Group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7B5E6B-3C84-61EE-FA16-0C14F46E2650}"/>
              </a:ext>
            </a:extLst>
          </p:cNvPr>
          <p:cNvSpPr txBox="1">
            <a:spLocks/>
          </p:cNvSpPr>
          <p:nvPr/>
        </p:nvSpPr>
        <p:spPr>
          <a:xfrm>
            <a:off x="5017852" y="1525252"/>
            <a:ext cx="4542817" cy="160468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Primary Care</a:t>
            </a:r>
          </a:p>
          <a:p>
            <a:r>
              <a:rPr lang="en-US" dirty="0"/>
              <a:t>Each GP Practice has a Patient Participation Group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0855F4B-A0FB-C8D5-0668-4D75F5A502EF}"/>
              </a:ext>
            </a:extLst>
          </p:cNvPr>
          <p:cNvSpPr txBox="1">
            <a:spLocks/>
          </p:cNvSpPr>
          <p:nvPr/>
        </p:nvSpPr>
        <p:spPr>
          <a:xfrm>
            <a:off x="4862209" y="3429000"/>
            <a:ext cx="4542817" cy="206749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13C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</a:rPr>
              <a:t>NHS South East London ICB:</a:t>
            </a:r>
          </a:p>
          <a:p>
            <a:r>
              <a:rPr lang="en-US" dirty="0"/>
              <a:t>Join at </a:t>
            </a:r>
            <a:r>
              <a:rPr lang="en-US" sz="1600" dirty="0">
                <a:hlinkClick r:id="rId2"/>
              </a:rPr>
              <a:t>https://letstalkhealthandcareselondon.org/</a:t>
            </a:r>
            <a:endParaRPr lang="en-US" sz="1600" dirty="0"/>
          </a:p>
          <a:p>
            <a:r>
              <a:rPr lang="en-US" dirty="0"/>
              <a:t>Add your details to the sheet</a:t>
            </a:r>
          </a:p>
          <a:p>
            <a:r>
              <a:rPr lang="en-US" dirty="0"/>
              <a:t>Become a Community Champion</a:t>
            </a:r>
          </a:p>
          <a:p>
            <a:r>
              <a:rPr lang="en-US" dirty="0"/>
              <a:t>Join </a:t>
            </a:r>
            <a:r>
              <a:rPr lang="en-US" dirty="0" err="1"/>
              <a:t>neighbourhood</a:t>
            </a:r>
            <a:r>
              <a:rPr lang="en-US" dirty="0"/>
              <a:t> development work in your area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18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 -  Compatibility Mode" id="{C8D68B3C-46FE-8A44-B1C6-695B798B8244}" vid="{D602DA36-49CC-6743-9D3E-2F4DC04F3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918bfa-692a-4922-b76d-02f98a2a4b44">
      <Terms xmlns="http://schemas.microsoft.com/office/infopath/2007/PartnerControls"/>
    </lcf76f155ced4ddcb4097134ff3c332f>
    <TaxCatchAll xmlns="ad159358-9462-4e9b-ae8b-85b0e6b0b597" xsi:nil="true"/>
    <MediaLengthInSeconds xmlns="a0918bfa-692a-4922-b76d-02f98a2a4b44" xsi:nil="true"/>
    <SharedWithUsers xmlns="ad159358-9462-4e9b-ae8b-85b0e6b0b59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53E1FAAA4174DA32B083DE535723A" ma:contentTypeVersion="17" ma:contentTypeDescription="Create a new document." ma:contentTypeScope="" ma:versionID="01c6057ff1a67d0fc687a6803ffbfdfb">
  <xsd:schema xmlns:xsd="http://www.w3.org/2001/XMLSchema" xmlns:xs="http://www.w3.org/2001/XMLSchema" xmlns:p="http://schemas.microsoft.com/office/2006/metadata/properties" xmlns:ns2="a0918bfa-692a-4922-b76d-02f98a2a4b44" xmlns:ns3="ad159358-9462-4e9b-ae8b-85b0e6b0b597" targetNamespace="http://schemas.microsoft.com/office/2006/metadata/properties" ma:root="true" ma:fieldsID="458b8252e166cad2a7112369758ff33a" ns2:_="" ns3:_="">
    <xsd:import namespace="a0918bfa-692a-4922-b76d-02f98a2a4b44"/>
    <xsd:import namespace="ad159358-9462-4e9b-ae8b-85b0e6b0b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8bfa-692a-4922-b76d-02f98a2a4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bae60f5-b7ad-4981-a8ef-0360d6a367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59358-9462-4e9b-ae8b-85b0e6b0b5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31a92c1-4f56-4a99-a57a-621324e0f57d}" ma:internalName="TaxCatchAll" ma:showField="CatchAllData" ma:web="ad159358-9462-4e9b-ae8b-85b0e6b0b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09BEA6-CA7B-4FBD-8BBB-290507871B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9066BB-6E68-4A9D-9848-A5363CFD3E4F}">
  <ds:schemaRefs>
    <ds:schemaRef ds:uri="9665b79a-0338-48fd-a2d6-3951c001299f"/>
    <ds:schemaRef ds:uri="ca38f9bd-10fb-4469-b523-de08287e2ac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0639DE-03A5-47A2-A927-44D31D724D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181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think-cell Slide</vt:lpstr>
      <vt:lpstr>Organisations in Greenwich</vt:lpstr>
      <vt:lpstr>Our shared priority areas</vt:lpstr>
      <vt:lpstr>Some of the ways you can get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Smart</dc:creator>
  <cp:lastModifiedBy>Russell Cartwright (NHS South East London ICB)</cp:lastModifiedBy>
  <cp:revision>9</cp:revision>
  <dcterms:created xsi:type="dcterms:W3CDTF">2022-06-15T14:33:04Z</dcterms:created>
  <dcterms:modified xsi:type="dcterms:W3CDTF">2023-12-06T13:16:46Z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0x010100E2953E1FAAA4174DA32B083DE535723A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