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882"/>
    <a:srgbClr val="011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22206-57A1-7644-EF13-33C5E03645E8}" v="137" dt="2025-04-17T14:16:16.166"/>
    <p1510:client id="{44AEB470-DC9F-7E90-3663-883D92247860}" v="569" dt="2025-04-17T13:20:42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0E99A-19E4-73DF-7E1C-D1CD98DA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7" y="1574840"/>
            <a:ext cx="6763474" cy="1245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11E3B"/>
                </a:solidFill>
              </a:rPr>
              <a:t>Our Mission</a:t>
            </a:r>
            <a:r>
              <a:rPr lang="en-GB" sz="4000" b="1" dirty="0">
                <a:solidFill>
                  <a:srgbClr val="011E3B"/>
                </a:solidFill>
              </a:rPr>
              <a:t> 🎯</a:t>
            </a:r>
            <a:endParaRPr lang="en-GB" sz="4000" dirty="0"/>
          </a:p>
          <a:p>
            <a:pPr marL="0" indent="0">
              <a:buNone/>
            </a:pPr>
            <a:endParaRPr lang="en-GB" sz="4000" b="1" dirty="0">
              <a:solidFill>
                <a:srgbClr val="011E3B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GB" sz="1800" dirty="0">
              <a:solidFill>
                <a:srgbClr val="344B62"/>
              </a:solidFill>
            </a:endParaRPr>
          </a:p>
        </p:txBody>
      </p:sp>
      <p:pic>
        <p:nvPicPr>
          <p:cNvPr id="4" name="Picture 3" descr="A logo with blue and green letters&#10;&#10;AI-generated content may be incorrect.">
            <a:extLst>
              <a:ext uri="{FF2B5EF4-FFF2-40B4-BE49-F238E27FC236}">
                <a16:creationId xmlns:a16="http://schemas.microsoft.com/office/drawing/2014/main" id="{F673F3D7-F64B-E39A-0524-8FB28104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061" y="3136"/>
            <a:ext cx="3503753" cy="1565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83F33-847C-0E83-D40E-B48F4303E5C9}"/>
              </a:ext>
            </a:extLst>
          </p:cNvPr>
          <p:cNvSpPr txBox="1"/>
          <p:nvPr/>
        </p:nvSpPr>
        <p:spPr>
          <a:xfrm>
            <a:off x="516248" y="2293689"/>
            <a:ext cx="560687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11E3B"/>
                </a:solidFill>
              </a:rPr>
              <a:t>To inspire people who live and work in Greenwich to give back – whether through </a:t>
            </a:r>
            <a:r>
              <a:rPr lang="en-GB" sz="2400" b="1" dirty="0">
                <a:solidFill>
                  <a:srgbClr val="011E3B"/>
                </a:solidFill>
              </a:rPr>
              <a:t>money, time, or expertise</a:t>
            </a:r>
            <a:r>
              <a:rPr lang="en-GB" sz="2400" dirty="0">
                <a:solidFill>
                  <a:srgbClr val="011E3B"/>
                </a:solidFill>
              </a:rPr>
              <a:t> – to protect and strengthen their local places and communities. </a:t>
            </a:r>
            <a:endParaRPr lang="en-US" dirty="0">
              <a:solidFill>
                <a:srgbClr val="011E3B"/>
              </a:solidFill>
            </a:endParaRPr>
          </a:p>
        </p:txBody>
      </p:sp>
      <p:pic>
        <p:nvPicPr>
          <p:cNvPr id="6" name="Picture 5" descr="A person holding a child&amp;#39;s hand&#10;&#10;Description automatically generated">
            <a:extLst>
              <a:ext uri="{FF2B5EF4-FFF2-40B4-BE49-F238E27FC236}">
                <a16:creationId xmlns:a16="http://schemas.microsoft.com/office/drawing/2014/main" id="{C01D5BEA-442C-357A-8138-FF260E23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962" y="1574157"/>
            <a:ext cx="5029923" cy="5011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157D2-D23B-22C0-71DA-709775F8DE97}"/>
              </a:ext>
            </a:extLst>
          </p:cNvPr>
          <p:cNvSpPr txBox="1"/>
          <p:nvPr/>
        </p:nvSpPr>
        <p:spPr>
          <a:xfrm>
            <a:off x="516388" y="510376"/>
            <a:ext cx="46382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172B4D"/>
                </a:solidFill>
                <a:latin typeface="Segoe UI"/>
                <a:cs typeface="Segoe UI"/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AE35A2-527F-7915-EF04-69792783CFE0}"/>
              </a:ext>
            </a:extLst>
          </p:cNvPr>
          <p:cNvSpPr txBox="1">
            <a:spLocks/>
          </p:cNvSpPr>
          <p:nvPr/>
        </p:nvSpPr>
        <p:spPr>
          <a:xfrm>
            <a:off x="517968" y="4235088"/>
            <a:ext cx="5953246" cy="2441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11E3B"/>
                </a:solidFill>
              </a:rPr>
              <a:t>How we do it</a:t>
            </a:r>
            <a:r>
              <a:rPr lang="en-GB" sz="4000" b="1" dirty="0">
                <a:solidFill>
                  <a:srgbClr val="011E3B"/>
                </a:solidFill>
              </a:rPr>
              <a:t> 📈</a:t>
            </a:r>
            <a:endParaRPr lang="en-GB" sz="4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rgbClr val="011E3B"/>
                </a:solidFill>
                <a:ea typeface="+mn-lt"/>
                <a:cs typeface="+mn-lt"/>
              </a:rPr>
              <a:t>We run persuasive giving campaigns, involve local people in decision-making, and celebrate amazing social impact happening in the borough. </a:t>
            </a:r>
            <a:r>
              <a:rPr lang="en-GB" sz="2400" b="1" dirty="0">
                <a:solidFill>
                  <a:srgbClr val="011E3B"/>
                </a:solidFill>
                <a:ea typeface="+mn-lt"/>
                <a:cs typeface="+mn-lt"/>
              </a:rPr>
              <a:t> </a:t>
            </a:r>
            <a:r>
              <a:rPr lang="en-GB" sz="2900" b="1" dirty="0">
                <a:solidFill>
                  <a:srgbClr val="011E3B"/>
                </a:solidFill>
                <a:ea typeface="+mn-lt"/>
                <a:cs typeface="+mn-lt"/>
              </a:rPr>
              <a:t> </a:t>
            </a:r>
            <a:endParaRPr lang="en-GB" sz="1900" dirty="0">
              <a:solidFill>
                <a:srgbClr val="011E3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344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8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87A-5D96-54EF-EA07-7D786C9D6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blue and green letters&#10;&#10;AI-generated content may be incorrect.">
            <a:extLst>
              <a:ext uri="{FF2B5EF4-FFF2-40B4-BE49-F238E27FC236}">
                <a16:creationId xmlns:a16="http://schemas.microsoft.com/office/drawing/2014/main" id="{18C1F405-1F90-A26C-D7D3-23398BE7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00" y="3136"/>
            <a:ext cx="3831702" cy="1691350"/>
          </a:xfrm>
          <a:prstGeom prst="rect">
            <a:avLst/>
          </a:prstGeom>
        </p:spPr>
      </p:pic>
      <p:pic>
        <p:nvPicPr>
          <p:cNvPr id="4" name="Picture 3" descr="A collage of two people&#10;&#10;AI-generated content may be incorrect.">
            <a:extLst>
              <a:ext uri="{FF2B5EF4-FFF2-40B4-BE49-F238E27FC236}">
                <a16:creationId xmlns:a16="http://schemas.microsoft.com/office/drawing/2014/main" id="{D185D152-D3CA-4F17-4280-1C1B3A7B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60" y="2957400"/>
            <a:ext cx="4608195" cy="2794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5DC25-D21D-BA7B-20F3-6F26729EC298}"/>
              </a:ext>
            </a:extLst>
          </p:cNvPr>
          <p:cNvSpPr txBox="1"/>
          <p:nvPr/>
        </p:nvSpPr>
        <p:spPr>
          <a:xfrm>
            <a:off x="6197872" y="2280217"/>
            <a:ext cx="59914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11E3B"/>
                </a:solidFill>
              </a:rPr>
              <a:t>Greenwich Peninsula Social Clubs Fund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D4E87-5376-87B7-567D-6EB24D6FE2B3}"/>
              </a:ext>
            </a:extLst>
          </p:cNvPr>
          <p:cNvSpPr txBox="1"/>
          <p:nvPr/>
        </p:nvSpPr>
        <p:spPr>
          <a:xfrm>
            <a:off x="305071" y="3885497"/>
            <a:ext cx="59914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Facilitating Pro-Bono Support for the VCS</a:t>
            </a:r>
          </a:p>
        </p:txBody>
      </p:sp>
      <p:pic>
        <p:nvPicPr>
          <p:cNvPr id="3" name="Picture 2" descr="A blue background with white letters and a couple of people&#10;&#10;AI-generated content may be incorrect.">
            <a:extLst>
              <a:ext uri="{FF2B5EF4-FFF2-40B4-BE49-F238E27FC236}">
                <a16:creationId xmlns:a16="http://schemas.microsoft.com/office/drawing/2014/main" id="{3122516F-9967-BF64-5AA4-7B4E2CEAF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5" y="4683442"/>
            <a:ext cx="2520950" cy="1260475"/>
          </a:xfrm>
          <a:prstGeom prst="rect">
            <a:avLst/>
          </a:prstGeom>
        </p:spPr>
      </p:pic>
      <p:pic>
        <p:nvPicPr>
          <p:cNvPr id="5" name="Picture 4" descr="A couple of people hugging&#10;&#10;AI-generated content may be incorrect.">
            <a:extLst>
              <a:ext uri="{FF2B5EF4-FFF2-40B4-BE49-F238E27FC236}">
                <a16:creationId xmlns:a16="http://schemas.microsoft.com/office/drawing/2014/main" id="{B8F57F5B-D2AD-92B3-4E8B-F9791F063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155700"/>
            <a:ext cx="5349240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748E4-D68C-9ADA-EB3C-6DACDBA1816C}"/>
              </a:ext>
            </a:extLst>
          </p:cNvPr>
          <p:cNvSpPr txBox="1"/>
          <p:nvPr/>
        </p:nvSpPr>
        <p:spPr>
          <a:xfrm>
            <a:off x="467630" y="492057"/>
            <a:ext cx="63267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52882"/>
                </a:solidFill>
              </a:rPr>
              <a:t>Greenwich Giving campaign for grassroots </a:t>
            </a:r>
          </a:p>
        </p:txBody>
      </p:sp>
      <p:pic>
        <p:nvPicPr>
          <p:cNvPr id="8" name="Picture 7" descr="A person in an orange vest&#10;&#10;AI-generated content may be incorrect.">
            <a:extLst>
              <a:ext uri="{FF2B5EF4-FFF2-40B4-BE49-F238E27FC236}">
                <a16:creationId xmlns:a16="http://schemas.microsoft.com/office/drawing/2014/main" id="{8F0B9FA0-91A9-0CF6-6414-7699ACF04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781" y="4358640"/>
            <a:ext cx="1755317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77FA065-658D-FB63-B967-81EE6C868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09" y="1889971"/>
            <a:ext cx="3284549" cy="3269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D68C0-FACD-D935-C909-F429D2538A1F}"/>
              </a:ext>
            </a:extLst>
          </p:cNvPr>
          <p:cNvSpPr txBox="1"/>
          <p:nvPr/>
        </p:nvSpPr>
        <p:spPr>
          <a:xfrm>
            <a:off x="513032" y="1709971"/>
            <a:ext cx="691018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11E3B"/>
                </a:solidFill>
              </a:rPr>
              <a:t>Follow us on social media:</a:t>
            </a:r>
            <a:endParaRPr lang="en-US" sz="2800">
              <a:solidFill>
                <a:srgbClr val="011E3B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Our handle is </a:t>
            </a:r>
            <a:r>
              <a:rPr lang="en-GB" sz="2800" b="1" dirty="0">
                <a:solidFill>
                  <a:srgbClr val="F52882"/>
                </a:solidFill>
              </a:rPr>
              <a:t>@GreenwichGiving</a:t>
            </a:r>
            <a:r>
              <a:rPr lang="en-GB" sz="2000" b="1" dirty="0">
                <a:solidFill>
                  <a:srgbClr val="F52882"/>
                </a:solidFill>
              </a:rPr>
              <a:t> </a:t>
            </a:r>
            <a:r>
              <a:rPr lang="en-GB" sz="2000" dirty="0"/>
              <a:t>on all platforms.</a:t>
            </a:r>
            <a:endParaRPr lang="en-US" sz="2000"/>
          </a:p>
          <a:p>
            <a:endParaRPr lang="en-GB" sz="2000" dirty="0"/>
          </a:p>
          <a:p>
            <a:r>
              <a:rPr lang="en-GB" sz="2000" dirty="0"/>
              <a:t>Instagram, Facebook, Twitter, BlueSky, LinkedIn</a:t>
            </a:r>
          </a:p>
        </p:txBody>
      </p:sp>
      <p:pic>
        <p:nvPicPr>
          <p:cNvPr id="10" name="Picture 9" descr="A logo with blue and green letters&#10;&#10;AI-generated content may be incorrect.">
            <a:extLst>
              <a:ext uri="{FF2B5EF4-FFF2-40B4-BE49-F238E27FC236}">
                <a16:creationId xmlns:a16="http://schemas.microsoft.com/office/drawing/2014/main" id="{E07ACE77-0B0F-5A3B-6A1B-6BC2340E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00" y="3136"/>
            <a:ext cx="3831702" cy="1691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E1FE6F-6684-66E4-58EC-BEEE953658C5}"/>
              </a:ext>
            </a:extLst>
          </p:cNvPr>
          <p:cNvSpPr txBox="1"/>
          <p:nvPr/>
        </p:nvSpPr>
        <p:spPr>
          <a:xfrm>
            <a:off x="516388" y="510376"/>
            <a:ext cx="67795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172B4D"/>
                </a:solidFill>
                <a:latin typeface="Segoe UI"/>
                <a:cs typeface="Segoe UI"/>
              </a:rPr>
              <a:t>How to get involved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5DB3ED-DBD2-8FA6-38F3-AD47880F1D70}"/>
              </a:ext>
            </a:extLst>
          </p:cNvPr>
          <p:cNvSpPr txBox="1">
            <a:spLocks/>
          </p:cNvSpPr>
          <p:nvPr/>
        </p:nvSpPr>
        <p:spPr>
          <a:xfrm>
            <a:off x="6220429" y="5606688"/>
            <a:ext cx="6763474" cy="1245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52882"/>
                </a:solidFill>
              </a:rPr>
              <a:t>Sign up to the mailing list</a:t>
            </a:r>
            <a:endParaRPr lang="en-GB" sz="4000" b="1" dirty="0">
              <a:solidFill>
                <a:srgbClr val="F52882"/>
              </a:solidFill>
            </a:endParaRPr>
          </a:p>
          <a:p>
            <a:endParaRPr lang="en-GB" sz="4000" b="1" dirty="0">
              <a:solidFill>
                <a:srgbClr val="011E3B"/>
              </a:solidFill>
              <a:ea typeface="+mn-lt"/>
              <a:cs typeface="+mn-lt"/>
            </a:endParaRPr>
          </a:p>
          <a:p>
            <a:endParaRPr lang="en-GB" sz="1800" dirty="0">
              <a:solidFill>
                <a:srgbClr val="344B6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B56FF-3798-0F80-3DA8-6D10CBE217B8}"/>
              </a:ext>
            </a:extLst>
          </p:cNvPr>
          <p:cNvSpPr txBox="1"/>
          <p:nvPr/>
        </p:nvSpPr>
        <p:spPr>
          <a:xfrm>
            <a:off x="513031" y="3832785"/>
            <a:ext cx="7040563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11E3B"/>
                </a:solidFill>
              </a:rPr>
              <a:t>Chat to me about becoming (or recommending) a steering group member:</a:t>
            </a:r>
            <a:endParaRPr lang="en-US" sz="2800">
              <a:solidFill>
                <a:srgbClr val="011E3B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We would love more representation from Greenwich residents interested in disrupting the usual routes for philanthropy in the borough.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53E1FAAA4174DA32B083DE535723A" ma:contentTypeVersion="18" ma:contentTypeDescription="Create a new document." ma:contentTypeScope="" ma:versionID="19c95ce45db6f3c80079ca267792b152">
  <xsd:schema xmlns:xsd="http://www.w3.org/2001/XMLSchema" xmlns:xs="http://www.w3.org/2001/XMLSchema" xmlns:p="http://schemas.microsoft.com/office/2006/metadata/properties" xmlns:ns2="a0918bfa-692a-4922-b76d-02f98a2a4b44" xmlns:ns3="ad159358-9462-4e9b-ae8b-85b0e6b0b597" targetNamespace="http://schemas.microsoft.com/office/2006/metadata/properties" ma:root="true" ma:fieldsID="bbeec10b9ad8d629838e9ba769404554" ns2:_="" ns3:_="">
    <xsd:import namespace="a0918bfa-692a-4922-b76d-02f98a2a4b44"/>
    <xsd:import namespace="ad159358-9462-4e9b-ae8b-85b0e6b0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8bfa-692a-4922-b76d-02f98a2a4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ae60f5-b7ad-4981-a8ef-0360d6a3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59358-9462-4e9b-ae8b-85b0e6b0b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1a92c1-4f56-4a99-a57a-621324e0f57d}" ma:internalName="TaxCatchAll" ma:showField="CatchAllData" ma:web="ad159358-9462-4e9b-ae8b-85b0e6b0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59358-9462-4e9b-ae8b-85b0e6b0b597" xsi:nil="true"/>
    <lcf76f155ced4ddcb4097134ff3c332f xmlns="a0918bfa-692a-4922-b76d-02f98a2a4b44">
      <Terms xmlns="http://schemas.microsoft.com/office/infopath/2007/PartnerControls"/>
    </lcf76f155ced4ddcb4097134ff3c332f>
    <SharedWithUsers xmlns="ad159358-9462-4e9b-ae8b-85b0e6b0b59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A9521B-067E-4EF4-BB01-87979B8EBDDE}"/>
</file>

<file path=customXml/itemProps2.xml><?xml version="1.0" encoding="utf-8"?>
<ds:datastoreItem xmlns:ds="http://schemas.openxmlformats.org/officeDocument/2006/customXml" ds:itemID="{182025A3-6824-4954-B0D3-AD51E1339797}"/>
</file>

<file path=customXml/itemProps3.xml><?xml version="1.0" encoding="utf-8"?>
<ds:datastoreItem xmlns:ds="http://schemas.openxmlformats.org/officeDocument/2006/customXml" ds:itemID="{4F0358E0-7BE0-490E-83AD-501BD0EB33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161</cp:revision>
  <dcterms:created xsi:type="dcterms:W3CDTF">2025-04-17T12:51:04Z</dcterms:created>
  <dcterms:modified xsi:type="dcterms:W3CDTF">2025-04-17T14:16:55Z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0x010100E2953E1FAAA4174DA32B083DE535723A</vt:lpwstr>
  </property>
  <property fmtid="{D5CDD505-2E9C-101B-9397-08002B2CF9AE}" pid="3" name="Order">
    <vt:r8>193900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