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1" r:id="rId3"/>
    <p:sldId id="263" r:id="rId4"/>
    <p:sldId id="264" r:id="rId5"/>
    <p:sldId id="322" r:id="rId6"/>
    <p:sldId id="265" r:id="rId7"/>
    <p:sldId id="290" r:id="rId8"/>
    <p:sldId id="271" r:id="rId9"/>
    <p:sldId id="323" r:id="rId10"/>
    <p:sldId id="324" r:id="rId11"/>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1463" autoAdjust="0"/>
  </p:normalViewPr>
  <p:slideViewPr>
    <p:cSldViewPr>
      <p:cViewPr>
        <p:scale>
          <a:sx n="125" d="100"/>
          <a:sy n="125" d="100"/>
        </p:scale>
        <p:origin x="2744" y="4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3B275A5E-AB64-4E2F-A5AF-0E88F55A9BF2}" type="datetimeFigureOut">
              <a:rPr lang="en-GB" smtClean="0"/>
              <a:t>04/09/2025</a:t>
            </a:fld>
            <a:endParaRPr lang="en-GB"/>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a:defRPr sz="1200"/>
            </a:lvl1pPr>
          </a:lstStyle>
          <a:p>
            <a:fld id="{885A81A0-F291-46F9-A17A-360F50812D5B}" type="slidenum">
              <a:rPr lang="en-GB" smtClean="0"/>
              <a:t>‹#›</a:t>
            </a:fld>
            <a:endParaRPr lang="en-GB"/>
          </a:p>
        </p:txBody>
      </p:sp>
    </p:spTree>
    <p:extLst>
      <p:ext uri="{BB962C8B-B14F-4D97-AF65-F5344CB8AC3E}">
        <p14:creationId xmlns:p14="http://schemas.microsoft.com/office/powerpoint/2010/main" val="200427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33642B80-0AED-4BCA-BA91-081A40BDF86F}" type="datetimeFigureOut">
              <a:rPr lang="en-GB" smtClean="0"/>
              <a:pPr/>
              <a:t>04/09/2025</a:t>
            </a:fld>
            <a:endParaRPr lang="en-GB" dirty="0"/>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1510911E-9461-4140-ADD9-DD8610F9B184}" type="slidenum">
              <a:rPr lang="en-GB" smtClean="0"/>
              <a:pPr/>
              <a:t>‹#›</a:t>
            </a:fld>
            <a:endParaRPr lang="en-GB" dirty="0"/>
          </a:p>
        </p:txBody>
      </p:sp>
    </p:spTree>
    <p:extLst>
      <p:ext uri="{BB962C8B-B14F-4D97-AF65-F5344CB8AC3E}">
        <p14:creationId xmlns:p14="http://schemas.microsoft.com/office/powerpoint/2010/main" val="177720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a:t>
            </a:r>
            <a:r>
              <a:rPr lang="en-US" baseline="0" dirty="0"/>
              <a:t> thank you for joining us!</a:t>
            </a:r>
          </a:p>
          <a:p>
            <a:endParaRPr lang="en-US" baseline="0" dirty="0"/>
          </a:p>
        </p:txBody>
      </p:sp>
      <p:sp>
        <p:nvSpPr>
          <p:cNvPr id="4" name="Slide Number Placeholder 3"/>
          <p:cNvSpPr>
            <a:spLocks noGrp="1"/>
          </p:cNvSpPr>
          <p:nvPr>
            <p:ph type="sldNum" sz="quarter" idx="10"/>
          </p:nvPr>
        </p:nvSpPr>
        <p:spPr/>
        <p:txBody>
          <a:bodyPr/>
          <a:lstStyle/>
          <a:p>
            <a:fld id="{1510911E-9461-4140-ADD9-DD8610F9B184}" type="slidenum">
              <a:rPr lang="en-GB" smtClean="0"/>
              <a:pPr/>
              <a:t>1</a:t>
            </a:fld>
            <a:endParaRPr lang="en-GB" dirty="0"/>
          </a:p>
        </p:txBody>
      </p:sp>
    </p:spTree>
    <p:extLst>
      <p:ext uri="{BB962C8B-B14F-4D97-AF65-F5344CB8AC3E}">
        <p14:creationId xmlns:p14="http://schemas.microsoft.com/office/powerpoint/2010/main" val="31106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0911E-9461-4140-ADD9-DD8610F9B184}" type="slidenum">
              <a:rPr lang="en-GB" smtClean="0"/>
              <a:pPr/>
              <a:t>10</a:t>
            </a:fld>
            <a:endParaRPr lang="en-GB" dirty="0"/>
          </a:p>
        </p:txBody>
      </p:sp>
    </p:spTree>
    <p:extLst>
      <p:ext uri="{BB962C8B-B14F-4D97-AF65-F5344CB8AC3E}">
        <p14:creationId xmlns:p14="http://schemas.microsoft.com/office/powerpoint/2010/main" val="219569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Groundwork is a federation of charities  we are an environmental and social regeneration charity, working closely with communities</a:t>
            </a:r>
            <a:r>
              <a:rPr lang="en-US" baseline="0" dirty="0"/>
              <a:t> throughout Greater London.</a:t>
            </a:r>
          </a:p>
          <a:p>
            <a:r>
              <a:rPr lang="en-US" baseline="0" dirty="0"/>
              <a:t>We want to:</a:t>
            </a:r>
            <a:endParaRPr lang="en-US" dirty="0"/>
          </a:p>
          <a:p>
            <a:pPr marL="171450" lvl="0" indent="-171450">
              <a:lnSpc>
                <a:spcPct val="90000"/>
              </a:lnSpc>
              <a:buFont typeface="Arial" panose="020B0604020202020204" pitchFamily="34" charset="0"/>
              <a:buChar char="•"/>
            </a:pPr>
            <a:r>
              <a:rPr lang="en-GB" altLang="en-US" b="1" dirty="0"/>
              <a:t>Create better spaces </a:t>
            </a:r>
            <a:r>
              <a:rPr lang="en-GB" altLang="en-US" b="0" dirty="0"/>
              <a:t>by planting more</a:t>
            </a:r>
            <a:r>
              <a:rPr lang="en-GB" altLang="en-US" b="0" baseline="0" dirty="0"/>
              <a:t> trees, improving green spaces to better serve communities, funding green community projects etc.</a:t>
            </a:r>
            <a:endParaRPr lang="en-GB" altLang="en-US" b="1" dirty="0"/>
          </a:p>
          <a:p>
            <a:pPr marL="171450" lvl="0" indent="-171450">
              <a:lnSpc>
                <a:spcPct val="90000"/>
              </a:lnSpc>
              <a:buFont typeface="Arial" panose="020B0604020202020204" pitchFamily="34" charset="0"/>
              <a:buChar char="•"/>
            </a:pPr>
            <a:r>
              <a:rPr lang="en-GB" altLang="en-US" b="1" dirty="0"/>
              <a:t>Promote Greener ways of Living and Working </a:t>
            </a:r>
            <a:r>
              <a:rPr lang="en-GB" altLang="en-US" b="0" dirty="0"/>
              <a:t>we have a great team of Green Doctors to create new spaces, and upcycling</a:t>
            </a:r>
            <a:r>
              <a:rPr lang="en-GB" altLang="en-US" b="0" baseline="0" dirty="0"/>
              <a:t> old household white good, the Good Store</a:t>
            </a:r>
          </a:p>
          <a:p>
            <a:pPr marL="171450" lvl="0" indent="-171450">
              <a:lnSpc>
                <a:spcPct val="90000"/>
              </a:lnSpc>
              <a:buFont typeface="Arial" panose="020B0604020202020204" pitchFamily="34" charset="0"/>
              <a:buChar char="•"/>
            </a:pPr>
            <a:r>
              <a:rPr lang="en-GB" altLang="en-US" b="1" dirty="0"/>
              <a:t>Improving People's Prospects </a:t>
            </a:r>
            <a:r>
              <a:rPr lang="en-GB" altLang="en-US" b="0" dirty="0"/>
              <a:t>through coaching and training to help unemployed</a:t>
            </a:r>
            <a:r>
              <a:rPr lang="en-GB" altLang="en-US" b="0" baseline="0" dirty="0"/>
              <a:t> and economically inactive </a:t>
            </a:r>
            <a:r>
              <a:rPr lang="en-GB" altLang="en-US" b="0" dirty="0"/>
              <a:t>people find</a:t>
            </a:r>
            <a:r>
              <a:rPr lang="en-GB" altLang="en-US" b="0" baseline="0" dirty="0"/>
              <a:t> employment.</a:t>
            </a:r>
            <a:endParaRPr lang="en-GB" altLang="en-US" b="1" dirty="0"/>
          </a:p>
          <a:p>
            <a:endParaRPr lang="en-GB" dirty="0"/>
          </a:p>
        </p:txBody>
      </p:sp>
      <p:sp>
        <p:nvSpPr>
          <p:cNvPr id="4" name="Slide Number Placeholder 3"/>
          <p:cNvSpPr>
            <a:spLocks noGrp="1"/>
          </p:cNvSpPr>
          <p:nvPr>
            <p:ph type="sldNum" sz="quarter" idx="10"/>
          </p:nvPr>
        </p:nvSpPr>
        <p:spPr/>
        <p:txBody>
          <a:bodyPr/>
          <a:lstStyle/>
          <a:p>
            <a:fld id="{1510911E-9461-4140-ADD9-DD8610F9B184}" type="slidenum">
              <a:rPr lang="en-GB" smtClean="0"/>
              <a:pPr/>
              <a:t>2</a:t>
            </a:fld>
            <a:endParaRPr lang="en-GB"/>
          </a:p>
        </p:txBody>
      </p:sp>
    </p:spTree>
    <p:extLst>
      <p:ext uri="{BB962C8B-B14F-4D97-AF65-F5344CB8AC3E}">
        <p14:creationId xmlns:p14="http://schemas.microsoft.com/office/powerpoint/2010/main" val="359755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London is fast becoming an active travel city, especially as we adjust to life coming out of the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We want to promote and encourage regular and safe activities around walking and cycling.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We particularly want to see applications that target London’s diverse communities and groups, especially those that are traditionally under represented in these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And we want to </a:t>
            </a:r>
            <a:r>
              <a:rPr lang="en-GB" sz="2000" dirty="0">
                <a:solidFill>
                  <a:schemeClr val="tx1"/>
                </a:solidFill>
              </a:rPr>
              <a:t>remove the barriers for those groups to get involved with walking and cycling</a:t>
            </a:r>
          </a:p>
          <a:p>
            <a:endParaRPr lang="en-GB" dirty="0"/>
          </a:p>
        </p:txBody>
      </p:sp>
      <p:sp>
        <p:nvSpPr>
          <p:cNvPr id="4" name="Slide Number Placeholder 3"/>
          <p:cNvSpPr>
            <a:spLocks noGrp="1"/>
          </p:cNvSpPr>
          <p:nvPr>
            <p:ph type="sldNum" sz="quarter" idx="10"/>
          </p:nvPr>
        </p:nvSpPr>
        <p:spPr/>
        <p:txBody>
          <a:bodyPr/>
          <a:lstStyle/>
          <a:p>
            <a:fld id="{1510911E-9461-4140-ADD9-DD8610F9B184}" type="slidenum">
              <a:rPr lang="en-GB" smtClean="0"/>
              <a:pPr/>
              <a:t>3</a:t>
            </a:fld>
            <a:endParaRPr lang="en-GB"/>
          </a:p>
        </p:txBody>
      </p:sp>
    </p:spTree>
    <p:extLst>
      <p:ext uri="{BB962C8B-B14F-4D97-AF65-F5344CB8AC3E}">
        <p14:creationId xmlns:p14="http://schemas.microsoft.com/office/powerpoint/2010/main" val="359755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WCGL</a:t>
            </a:r>
            <a:r>
              <a:rPr lang="en-US" baseline="0" dirty="0"/>
              <a:t> is </a:t>
            </a:r>
            <a:r>
              <a:rPr lang="en-US" sz="1200" baseline="0" dirty="0">
                <a:solidFill>
                  <a:schemeClr val="tx1"/>
                </a:solidFill>
              </a:rPr>
              <a:t>f</a:t>
            </a:r>
            <a:r>
              <a:rPr lang="en-US" sz="1200" dirty="0">
                <a:solidFill>
                  <a:schemeClr val="tx1"/>
                </a:solidFill>
              </a:rPr>
              <a:t>unded by Transport for London in partnership with the London Marathon Charitable Trust</a:t>
            </a:r>
            <a:r>
              <a:rPr lang="en-US" sz="1200" baseline="0" dirty="0">
                <a:solidFill>
                  <a:schemeClr val="tx1"/>
                </a:solidFill>
              </a:rPr>
              <a:t> and administered by ourselves, Groundwork London. We have been administering the grant </a:t>
            </a:r>
            <a:r>
              <a:rPr lang="en-US" sz="1200" baseline="0" dirty="0" err="1">
                <a:solidFill>
                  <a:schemeClr val="tx1"/>
                </a:solidFill>
              </a:rPr>
              <a:t>programme</a:t>
            </a:r>
            <a:r>
              <a:rPr lang="en-US" sz="1200" baseline="0" dirty="0">
                <a:solidFill>
                  <a:schemeClr val="tx1"/>
                </a:solidFill>
              </a:rPr>
              <a:t> since 2015</a:t>
            </a:r>
            <a:r>
              <a:rPr lang="en-US" sz="120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For this year we are likely to be supporting around 50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Almost 8,000 walks/rides delivered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Over 10,000 participants each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1510911E-9461-4140-ADD9-DD8610F9B184}" type="slidenum">
              <a:rPr lang="en-GB" smtClean="0"/>
              <a:pPr/>
              <a:t>4</a:t>
            </a:fld>
            <a:endParaRPr lang="en-GB"/>
          </a:p>
        </p:txBody>
      </p:sp>
    </p:spTree>
    <p:extLst>
      <p:ext uri="{BB962C8B-B14F-4D97-AF65-F5344CB8AC3E}">
        <p14:creationId xmlns:p14="http://schemas.microsoft.com/office/powerpoint/2010/main" val="359755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WCGL</a:t>
            </a:r>
            <a:r>
              <a:rPr lang="en-US" baseline="0" dirty="0"/>
              <a:t> </a:t>
            </a:r>
            <a:r>
              <a:rPr lang="en-US" baseline="0" dirty="0" smtClean="0"/>
              <a:t>also supports a good range of training opportunities for staff and volunteers to build skills within </a:t>
            </a:r>
            <a:r>
              <a:rPr lang="en-US" baseline="0" dirty="0" err="1" smtClean="0"/>
              <a:t>organisations</a:t>
            </a:r>
            <a:r>
              <a:rPr lang="en-US" baseline="0" dirty="0" smtClean="0"/>
              <a:t>. Some of the most popular ones are Frist Aid training (Level 3, which is valid for 3 years), Ride and walk leader course, Bike maintenance, project management, branding and marketing, monitoring and evaluation.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this year, so far, we delivered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6 day long First Aid training sessions, where 62 grantees received Level-3 certificates.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1510911E-9461-4140-ADD9-DD8610F9B184}" type="slidenum">
              <a:rPr lang="en-GB" smtClean="0"/>
              <a:pPr/>
              <a:t>5</a:t>
            </a:fld>
            <a:endParaRPr lang="en-GB"/>
          </a:p>
        </p:txBody>
      </p:sp>
    </p:spTree>
    <p:extLst>
      <p:ext uri="{BB962C8B-B14F-4D97-AF65-F5344CB8AC3E}">
        <p14:creationId xmlns:p14="http://schemas.microsoft.com/office/powerpoint/2010/main" val="255394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Organisations that have not previously received Walking and Cycling Grants London (WCGL), Cycling Grants London (CGL) or Community Cycling for London (CCFL) funding, or those that have received previous WCGL funding but are developing a </a:t>
            </a:r>
            <a:r>
              <a:rPr lang="en-GB" b="1" dirty="0" smtClean="0"/>
              <a:t>new project</a:t>
            </a:r>
            <a:r>
              <a:rPr lang="en-GB" dirty="0" smtClean="0"/>
              <a:t>, can apply for a total of up to £5,000 over one year. </a:t>
            </a:r>
          </a:p>
          <a:p>
            <a:endParaRPr lang="en-GB" sz="1200" b="0" i="0" kern="1200" dirty="0" smtClean="0">
              <a:solidFill>
                <a:schemeClr val="tx1"/>
              </a:solidFill>
              <a:effectLst/>
              <a:latin typeface="+mn-lt"/>
              <a:ea typeface="+mn-ea"/>
              <a:cs typeface="+mn-cs"/>
            </a:endParaRPr>
          </a:p>
          <a:p>
            <a:r>
              <a:rPr lang="en-GB" b="1" dirty="0" smtClean="0"/>
              <a:t>A project is considered new </a:t>
            </a:r>
            <a:r>
              <a:rPr lang="en-GB" dirty="0" smtClean="0"/>
              <a:t>if it meets at least one of the following criteria: </a:t>
            </a:r>
          </a:p>
          <a:p>
            <a:r>
              <a:rPr lang="en-GB" dirty="0" smtClean="0"/>
              <a:t>• The project has a new deliverable, or objective </a:t>
            </a:r>
          </a:p>
          <a:p>
            <a:r>
              <a:rPr lang="en-GB" dirty="0" smtClean="0"/>
              <a:t>• It is targeted to a distinct new audience </a:t>
            </a:r>
          </a:p>
          <a:p>
            <a:r>
              <a:rPr lang="en-GB" dirty="0" smtClean="0"/>
              <a:t>• It is delivered from a new branch of an existing organisation </a:t>
            </a:r>
          </a:p>
          <a:p>
            <a:r>
              <a:rPr lang="en-GB" dirty="0" smtClean="0"/>
              <a:t>• It is delivered in a new geographic location </a:t>
            </a:r>
          </a:p>
          <a:p>
            <a:r>
              <a:rPr lang="en-GB" dirty="0" smtClean="0"/>
              <a:t>• It is a completely different project/idea from the one that was funded by WCGL, CGL or CCFL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0911E-9461-4140-ADD9-DD8610F9B184}" type="slidenum">
              <a:rPr lang="en-GB" smtClean="0"/>
              <a:pPr/>
              <a:t>6</a:t>
            </a:fld>
            <a:endParaRPr lang="en-GB"/>
          </a:p>
        </p:txBody>
      </p:sp>
    </p:spTree>
    <p:extLst>
      <p:ext uri="{BB962C8B-B14F-4D97-AF65-F5344CB8AC3E}">
        <p14:creationId xmlns:p14="http://schemas.microsoft.com/office/powerpoint/2010/main" val="359755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To apply for a WCGL grant, your organisation must operate within Greater London and be either:</a:t>
            </a:r>
          </a:p>
          <a:p>
            <a:r>
              <a:rPr lang="en-GB" sz="1200" b="0" i="0" kern="1200" dirty="0">
                <a:solidFill>
                  <a:schemeClr val="tx1"/>
                </a:solidFill>
                <a:effectLst/>
                <a:latin typeface="+mn-lt"/>
                <a:ea typeface="+mn-ea"/>
                <a:cs typeface="+mn-cs"/>
              </a:rPr>
              <a:t>•    A constituted community group (an organisation or association of persons with the primary aim of working to provide services and benefits to the community)</a:t>
            </a:r>
            <a:r>
              <a:rPr lang="en-GB" dirty="0"/>
              <a:t/>
            </a:r>
            <a:br>
              <a:rPr lang="en-GB" dirty="0"/>
            </a:br>
            <a:r>
              <a:rPr lang="en-GB" sz="1200" b="0" i="0" kern="1200" dirty="0">
                <a:solidFill>
                  <a:schemeClr val="tx1"/>
                </a:solidFill>
                <a:effectLst/>
                <a:latin typeface="+mn-lt"/>
                <a:ea typeface="+mn-ea"/>
                <a:cs typeface="+mn-cs"/>
              </a:rPr>
              <a:t>•    A not for profit organisation, community interest company (CIC) or social enterprise</a:t>
            </a:r>
            <a:r>
              <a:rPr lang="en-GB" dirty="0"/>
              <a:t/>
            </a:r>
            <a:br>
              <a:rPr lang="en-GB" dirty="0"/>
            </a:br>
            <a:r>
              <a:rPr lang="en-GB" sz="1200" b="0" i="0" kern="1200" dirty="0">
                <a:solidFill>
                  <a:schemeClr val="tx1"/>
                </a:solidFill>
                <a:effectLst/>
                <a:latin typeface="+mn-lt"/>
                <a:ea typeface="+mn-ea"/>
                <a:cs typeface="+mn-cs"/>
              </a:rPr>
              <a:t>•    A charity or third sector organisation</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Unconstituted</a:t>
            </a:r>
            <a:r>
              <a:rPr lang="en-US" sz="1200" b="0" i="0" kern="1200" dirty="0">
                <a:solidFill>
                  <a:schemeClr val="tx1"/>
                </a:solidFill>
                <a:effectLst/>
                <a:latin typeface="+mn-lt"/>
                <a:ea typeface="+mn-ea"/>
                <a:cs typeface="+mn-cs"/>
              </a:rPr>
              <a:t> groups cannot apply. If you are an </a:t>
            </a:r>
            <a:r>
              <a:rPr lang="en-US" sz="1200" b="0" i="0" kern="1200" dirty="0" err="1">
                <a:solidFill>
                  <a:schemeClr val="tx1"/>
                </a:solidFill>
                <a:effectLst/>
                <a:latin typeface="+mn-lt"/>
                <a:ea typeface="+mn-ea"/>
                <a:cs typeface="+mn-cs"/>
              </a:rPr>
              <a:t>unconstituted</a:t>
            </a:r>
            <a:r>
              <a:rPr lang="en-US" sz="1200" b="0" i="0" kern="1200" dirty="0">
                <a:solidFill>
                  <a:schemeClr val="tx1"/>
                </a:solidFill>
                <a:effectLst/>
                <a:latin typeface="+mn-lt"/>
                <a:ea typeface="+mn-ea"/>
                <a:cs typeface="+mn-cs"/>
              </a:rPr>
              <a:t> group you may be eligible for the Community Training Grant,</a:t>
            </a:r>
            <a:r>
              <a:rPr lang="en-US" sz="1200" b="0" i="0" kern="1200" baseline="0" dirty="0">
                <a:solidFill>
                  <a:schemeClr val="tx1"/>
                </a:solidFill>
                <a:effectLst/>
                <a:latin typeface="+mn-lt"/>
                <a:ea typeface="+mn-ea"/>
                <a:cs typeface="+mn-cs"/>
              </a:rPr>
              <a:t> please take a look at our website or get in contact for more information on that grant</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Please note that we will ask you to provide evidence of the legal status of your </a:t>
            </a:r>
            <a:r>
              <a:rPr lang="en-GB" sz="1200" b="0" i="0" u="none" strike="noStrike" kern="1200" baseline="0" dirty="0" smtClean="0">
                <a:solidFill>
                  <a:schemeClr val="tx1"/>
                </a:solidFill>
                <a:latin typeface="+mn-lt"/>
                <a:ea typeface="+mn-ea"/>
                <a:cs typeface="+mn-cs"/>
              </a:rPr>
              <a:t>organisation.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Schools and ‘for profit’ businesses are not eligible to apply for WCGL funding</a:t>
            </a:r>
            <a:r>
              <a:rPr lang="en-US" sz="1200" b="0" i="0" u="none" strike="noStrike" kern="1200" baseline="0" dirty="0" smtClean="0">
                <a:solidFill>
                  <a:schemeClr val="tx1"/>
                </a:solidFill>
                <a:latin typeface="+mn-lt"/>
                <a:ea typeface="+mn-ea"/>
                <a:cs typeface="+mn-cs"/>
              </a:rPr>
              <a:t>. In order for a school to benefit, the application needs to be submitted and project administered by an eligible </a:t>
            </a:r>
            <a:r>
              <a:rPr lang="en-US" sz="1200" b="0" i="0" u="none" strike="noStrike" kern="1200" baseline="0" dirty="0" err="1" smtClean="0">
                <a:solidFill>
                  <a:schemeClr val="tx1"/>
                </a:solidFill>
                <a:latin typeface="+mn-lt"/>
                <a:ea typeface="+mn-ea"/>
                <a:cs typeface="+mn-cs"/>
              </a:rPr>
              <a:t>organisation</a:t>
            </a:r>
            <a:r>
              <a:rPr lang="en-US" sz="1200" b="0" i="0" u="none" strike="noStrike" kern="1200" baseline="0" dirty="0" smtClean="0">
                <a:solidFill>
                  <a:schemeClr val="tx1"/>
                </a:solidFill>
                <a:latin typeface="+mn-lt"/>
                <a:ea typeface="+mn-ea"/>
                <a:cs typeface="+mn-cs"/>
              </a:rPr>
              <a:t>, and the project must engage with children and the community beyond the enrolled school pupils.</a:t>
            </a:r>
            <a:endParaRPr lang="en-GB" dirty="0"/>
          </a:p>
        </p:txBody>
      </p:sp>
      <p:sp>
        <p:nvSpPr>
          <p:cNvPr id="4" name="Slide Number Placeholder 3"/>
          <p:cNvSpPr>
            <a:spLocks noGrp="1"/>
          </p:cNvSpPr>
          <p:nvPr>
            <p:ph type="sldNum" sz="quarter" idx="10"/>
          </p:nvPr>
        </p:nvSpPr>
        <p:spPr/>
        <p:txBody>
          <a:bodyPr/>
          <a:lstStyle/>
          <a:p>
            <a:fld id="{1510911E-9461-4140-ADD9-DD8610F9B184}" type="slidenum">
              <a:rPr lang="en-GB" smtClean="0"/>
              <a:pPr/>
              <a:t>7</a:t>
            </a:fld>
            <a:endParaRPr lang="en-GB"/>
          </a:p>
        </p:txBody>
      </p:sp>
    </p:spTree>
    <p:extLst>
      <p:ext uri="{BB962C8B-B14F-4D97-AF65-F5344CB8AC3E}">
        <p14:creationId xmlns:p14="http://schemas.microsoft.com/office/powerpoint/2010/main" val="359755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funder</a:t>
            </a:r>
            <a:r>
              <a:rPr lang="en-GB" baseline="0" dirty="0"/>
              <a:t> looking for?</a:t>
            </a:r>
            <a:endParaRPr lang="en-GB" dirty="0"/>
          </a:p>
          <a:p>
            <a:pPr marL="457109" indent="-457109">
              <a:spcBef>
                <a:spcPts val="0"/>
              </a:spcBef>
              <a:spcAft>
                <a:spcPts val="600"/>
              </a:spcAft>
              <a:buFont typeface="Arial" charset="0"/>
              <a:buAutoNum type="arabicPeriod"/>
            </a:pPr>
            <a:r>
              <a:rPr lang="en-GB" sz="1200" b="1" kern="1200" dirty="0">
                <a:solidFill>
                  <a:schemeClr val="tx1"/>
                </a:solidFill>
                <a:latin typeface="+mn-lt"/>
                <a:ea typeface="+mn-ea"/>
                <a:cs typeface="+mn-cs"/>
              </a:rPr>
              <a:t>Funding criteria: </a:t>
            </a:r>
            <a:r>
              <a:rPr lang="en-GB" sz="1200" kern="1200" dirty="0">
                <a:solidFill>
                  <a:schemeClr val="tx1"/>
                </a:solidFill>
                <a:latin typeface="+mn-lt"/>
                <a:ea typeface="+mn-ea"/>
                <a:cs typeface="+mn-cs"/>
              </a:rPr>
              <a:t>Make sure your project clearly meets our criteria and the aims we have laid out. M</a:t>
            </a:r>
            <a:r>
              <a:rPr lang="en-GB" sz="1200" kern="1200" baseline="0" dirty="0">
                <a:solidFill>
                  <a:schemeClr val="tx1"/>
                </a:solidFill>
                <a:latin typeface="+mn-lt"/>
                <a:ea typeface="+mn-ea"/>
                <a:cs typeface="+mn-cs"/>
              </a:rPr>
              <a:t>ake sure you thoroughly read  all of the guidance materials available on our website prior to beginning the planning process. You can find all the resources on the WCGL website, in the Community Ideas Hub tab at the top. There are also some helpful case studies there to give an idea of what has previously been supported. </a:t>
            </a:r>
            <a:endParaRPr lang="en-GB" sz="1200" kern="1200" dirty="0">
              <a:solidFill>
                <a:schemeClr val="tx1"/>
              </a:solidFill>
              <a:latin typeface="+mn-lt"/>
              <a:ea typeface="+mn-ea"/>
              <a:cs typeface="+mn-cs"/>
            </a:endParaRPr>
          </a:p>
          <a:p>
            <a:pPr marL="457109" indent="-457109">
              <a:spcBef>
                <a:spcPts val="0"/>
              </a:spcBef>
              <a:spcAft>
                <a:spcPts val="600"/>
              </a:spcAft>
              <a:buFont typeface="Arial" charset="0"/>
              <a:buAutoNum type="arabicPeriod"/>
            </a:pPr>
            <a:r>
              <a:rPr lang="en-GB" sz="1200" b="1" kern="1200" dirty="0">
                <a:solidFill>
                  <a:schemeClr val="tx1"/>
                </a:solidFill>
                <a:latin typeface="+mn-lt"/>
                <a:ea typeface="+mn-ea"/>
                <a:cs typeface="+mn-cs"/>
              </a:rPr>
              <a:t>Identified need: </a:t>
            </a:r>
            <a:r>
              <a:rPr lang="en-GB" sz="1200" kern="1200" dirty="0">
                <a:solidFill>
                  <a:schemeClr val="tx1"/>
                </a:solidFill>
                <a:latin typeface="+mn-lt"/>
                <a:ea typeface="+mn-ea"/>
                <a:cs typeface="+mn-cs"/>
              </a:rPr>
              <a:t>It is </a:t>
            </a:r>
            <a:r>
              <a:rPr lang="en-GB" sz="1200" kern="1200" baseline="0" dirty="0">
                <a:solidFill>
                  <a:schemeClr val="tx1"/>
                </a:solidFill>
                <a:latin typeface="+mn-lt"/>
                <a:ea typeface="+mn-ea"/>
                <a:cs typeface="+mn-cs"/>
              </a:rPr>
              <a:t>important that you have researched the area you are looking to deliver, in order to establish what the need is and whether the project is delivering something different, or additional to what is already on offer. It also gives you an idea of what the demand for the project will be, to understand how many participants you may engage.</a:t>
            </a:r>
            <a:endParaRPr lang="en-GB" sz="1200" kern="1200" dirty="0">
              <a:solidFill>
                <a:schemeClr val="tx1"/>
              </a:solidFill>
              <a:latin typeface="+mn-lt"/>
              <a:ea typeface="+mn-ea"/>
              <a:cs typeface="+mn-cs"/>
            </a:endParaRPr>
          </a:p>
          <a:p>
            <a:pPr marL="457109" indent="-457109">
              <a:spcBef>
                <a:spcPts val="0"/>
              </a:spcBef>
              <a:spcAft>
                <a:spcPts val="600"/>
              </a:spcAft>
              <a:buFont typeface="Arial" charset="0"/>
              <a:buAutoNum type="arabicPeriod"/>
            </a:pPr>
            <a:r>
              <a:rPr lang="en-GB" sz="1200" b="1" kern="1200" dirty="0">
                <a:solidFill>
                  <a:schemeClr val="tx1"/>
                </a:solidFill>
                <a:latin typeface="+mn-lt"/>
                <a:ea typeface="+mn-ea"/>
                <a:cs typeface="+mn-cs"/>
              </a:rPr>
              <a:t>Track record: </a:t>
            </a:r>
            <a:r>
              <a:rPr lang="en-GB" sz="1200" b="0" kern="1200" dirty="0">
                <a:solidFill>
                  <a:schemeClr val="tx1"/>
                </a:solidFill>
                <a:latin typeface="+mn-lt"/>
                <a:ea typeface="+mn-ea"/>
                <a:cs typeface="+mn-cs"/>
              </a:rPr>
              <a:t>We would like to understand how experienced you are at delivering projects. </a:t>
            </a:r>
            <a:r>
              <a:rPr lang="en-GB" sz="1200" kern="1200" baseline="0" dirty="0">
                <a:solidFill>
                  <a:schemeClr val="tx1"/>
                </a:solidFill>
                <a:latin typeface="+mn-lt"/>
                <a:ea typeface="+mn-ea"/>
                <a:cs typeface="+mn-cs"/>
              </a:rPr>
              <a:t>There is a specific question in the application form that addresses this but keep in mind that you don’t have to have experience in delivering the specific training you have planned for this project.  We would be interested to see if you are planning on partnering with any organisations or service providers to fill a gap in your skills (e.g. cycle training, bike maintenance) and experience with working with your target participants</a:t>
            </a:r>
            <a:endParaRPr lang="en-GB" sz="1200" kern="1200" dirty="0">
              <a:solidFill>
                <a:schemeClr val="tx1"/>
              </a:solidFill>
              <a:latin typeface="+mn-lt"/>
              <a:ea typeface="+mn-ea"/>
              <a:cs typeface="+mn-cs"/>
            </a:endParaRPr>
          </a:p>
          <a:p>
            <a:pPr marL="457109" indent="-457109">
              <a:spcBef>
                <a:spcPts val="0"/>
              </a:spcBef>
              <a:spcAft>
                <a:spcPts val="600"/>
              </a:spcAft>
              <a:buFont typeface="Arial" charset="0"/>
              <a:buAutoNum type="arabicPeriod"/>
            </a:pPr>
            <a:r>
              <a:rPr lang="en-GB" sz="1200" b="1" kern="1200" dirty="0">
                <a:solidFill>
                  <a:schemeClr val="tx1"/>
                </a:solidFill>
                <a:latin typeface="+mn-lt"/>
                <a:ea typeface="+mn-ea"/>
                <a:cs typeface="+mn-cs"/>
              </a:rPr>
              <a:t>Management: </a:t>
            </a:r>
            <a:r>
              <a:rPr lang="en-GB" sz="1200" b="0" kern="1200" dirty="0">
                <a:solidFill>
                  <a:schemeClr val="tx1"/>
                </a:solidFill>
                <a:latin typeface="+mn-lt"/>
                <a:ea typeface="+mn-ea"/>
                <a:cs typeface="+mn-cs"/>
              </a:rPr>
              <a:t>Although we do </a:t>
            </a:r>
            <a:r>
              <a:rPr lang="en-GB" sz="1200" kern="1200" dirty="0">
                <a:solidFill>
                  <a:schemeClr val="tx1"/>
                </a:solidFill>
                <a:latin typeface="+mn-lt"/>
                <a:ea typeface="+mn-ea"/>
                <a:cs typeface="+mn-cs"/>
              </a:rPr>
              <a:t>offer support</a:t>
            </a:r>
            <a:r>
              <a:rPr lang="en-GB" sz="1200" kern="1200" baseline="0" dirty="0">
                <a:solidFill>
                  <a:schemeClr val="tx1"/>
                </a:solidFill>
                <a:latin typeface="+mn-lt"/>
                <a:ea typeface="+mn-ea"/>
                <a:cs typeface="+mn-cs"/>
              </a:rPr>
              <a:t> to successful grantees to help implement financial and project management systems in line with the requirements of this programme. It is important that you demonstrate what experience your organisation has in managing projects, as the assessment panel will look for you to demonstrate that you have the capacity to deliver the project. It also gives us confidence when you have presented a really clear project plan of how you will deliver, key milestones etc as John has covered. </a:t>
            </a:r>
            <a:endParaRPr lang="en-GB" sz="1200" kern="1200" dirty="0">
              <a:solidFill>
                <a:schemeClr val="tx1"/>
              </a:solidFill>
              <a:latin typeface="+mn-lt"/>
              <a:ea typeface="+mn-ea"/>
              <a:cs typeface="+mn-cs"/>
            </a:endParaRPr>
          </a:p>
          <a:p>
            <a:pPr marL="457109" indent="-457109">
              <a:spcBef>
                <a:spcPts val="0"/>
              </a:spcBef>
              <a:spcAft>
                <a:spcPts val="600"/>
              </a:spcAft>
              <a:buFont typeface="Arial" charset="0"/>
              <a:buAutoNum type="arabicPeriod"/>
            </a:pPr>
            <a:r>
              <a:rPr lang="en-GB" sz="1200" b="1" kern="1200" dirty="0">
                <a:solidFill>
                  <a:schemeClr val="tx1"/>
                </a:solidFill>
                <a:latin typeface="+mn-lt"/>
                <a:ea typeface="+mn-ea"/>
                <a:cs typeface="+mn-cs"/>
              </a:rPr>
              <a:t>Network:</a:t>
            </a:r>
            <a:r>
              <a:rPr lang="en-GB" sz="1200" kern="1200" dirty="0">
                <a:solidFill>
                  <a:schemeClr val="tx1"/>
                </a:solidFill>
                <a:latin typeface="+mn-lt"/>
                <a:ea typeface="+mn-ea"/>
                <a:cs typeface="+mn-cs"/>
              </a:rPr>
              <a:t> Why are you best placed to deliver this project, is it due to your connections with potential participants, your reputation for high quality work? </a:t>
            </a:r>
          </a:p>
          <a:p>
            <a:pPr marL="457109" indent="-457109">
              <a:spcBef>
                <a:spcPts val="0"/>
              </a:spcBef>
              <a:spcAft>
                <a:spcPts val="600"/>
              </a:spcAft>
              <a:buFont typeface="Arial" charset="0"/>
              <a:buAutoNum type="arabicPeriod"/>
            </a:pPr>
            <a:r>
              <a:rPr lang="en-GB" sz="1200" b="1" kern="1200" dirty="0">
                <a:solidFill>
                  <a:schemeClr val="tx1"/>
                </a:solidFill>
                <a:latin typeface="+mn-lt"/>
                <a:ea typeface="+mn-ea"/>
                <a:cs typeface="+mn-cs"/>
              </a:rPr>
              <a:t>Budget: </a:t>
            </a:r>
            <a:r>
              <a:rPr lang="en-GB" sz="1200" b="0" kern="1200" dirty="0">
                <a:solidFill>
                  <a:schemeClr val="tx1"/>
                </a:solidFill>
                <a:latin typeface="+mn-lt"/>
                <a:ea typeface="+mn-ea"/>
                <a:cs typeface="+mn-cs"/>
              </a:rPr>
              <a:t>We want accurate and realistic budget. We want to see good value for money, think about how many participants you are reaching, how intensive your project is. </a:t>
            </a:r>
            <a:r>
              <a:rPr lang="en-GB" sz="1200" kern="1200" baseline="0" dirty="0">
                <a:solidFill>
                  <a:schemeClr val="tx1"/>
                </a:solidFill>
                <a:latin typeface="+mn-lt"/>
                <a:ea typeface="+mn-ea"/>
                <a:cs typeface="+mn-cs"/>
              </a:rPr>
              <a:t>Please make sure you read the terms and conditions to ensure you are requesting eligible funds. These can be found on </a:t>
            </a:r>
            <a:r>
              <a:rPr lang="en-GB" sz="1200" kern="1200" dirty="0">
                <a:solidFill>
                  <a:schemeClr val="tx1"/>
                </a:solidFill>
                <a:latin typeface="+mn-lt"/>
                <a:ea typeface="+mn-ea"/>
                <a:cs typeface="+mn-cs"/>
              </a:rPr>
              <a:t>the </a:t>
            </a:r>
            <a:r>
              <a:rPr lang="en-GB" sz="1200" kern="1200" baseline="0" dirty="0">
                <a:solidFill>
                  <a:schemeClr val="tx1"/>
                </a:solidFill>
                <a:latin typeface="+mn-lt"/>
                <a:ea typeface="+mn-ea"/>
                <a:cs typeface="+mn-cs"/>
              </a:rPr>
              <a:t>WCGL website with the resources in the Community Ideas Hub tab at the top.</a:t>
            </a:r>
            <a:endParaRPr lang="en-GB" sz="1200" kern="1200" dirty="0">
              <a:solidFill>
                <a:schemeClr val="tx1"/>
              </a:solidFill>
              <a:latin typeface="+mn-lt"/>
              <a:ea typeface="+mn-ea"/>
              <a:cs typeface="+mn-cs"/>
            </a:endParaRPr>
          </a:p>
          <a:p>
            <a:pPr marL="457109" indent="-457109">
              <a:spcBef>
                <a:spcPts val="0"/>
              </a:spcBef>
              <a:spcAft>
                <a:spcPts val="600"/>
              </a:spcAft>
              <a:buFont typeface="Arial" charset="0"/>
              <a:buAutoNum type="arabicPeriod"/>
            </a:pPr>
            <a:r>
              <a:rPr lang="en-GB" sz="1200" b="1" kern="1200" dirty="0">
                <a:solidFill>
                  <a:schemeClr val="tx1"/>
                </a:solidFill>
                <a:latin typeface="+mn-lt"/>
                <a:ea typeface="+mn-ea"/>
                <a:cs typeface="+mn-cs"/>
              </a:rPr>
              <a:t>Sustainability: </a:t>
            </a:r>
            <a:r>
              <a:rPr lang="en-GB" sz="1200" kern="1200" dirty="0">
                <a:solidFill>
                  <a:schemeClr val="tx1"/>
                </a:solidFill>
                <a:latin typeface="+mn-lt"/>
                <a:ea typeface="+mn-ea"/>
                <a:cs typeface="+mn-cs"/>
              </a:rPr>
              <a:t>This is</a:t>
            </a:r>
            <a:r>
              <a:rPr lang="en-GB" sz="1200" kern="1200" baseline="0" dirty="0">
                <a:solidFill>
                  <a:schemeClr val="tx1"/>
                </a:solidFill>
                <a:latin typeface="+mn-lt"/>
                <a:ea typeface="+mn-ea"/>
                <a:cs typeface="+mn-cs"/>
              </a:rPr>
              <a:t> included as one of our application questions – its really important that you consider what the next steps are for your project, and how you can work to ensure that you are sustainable beyond the grant funding. Think about what legacy the project leaves and if purchasing capital items (such as bikes) how will they be used/maintained repaired in future. You may want to think about training volunteers or staff members.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10911E-9461-4140-ADD9-DD8610F9B184}" type="slidenum">
              <a:rPr lang="en-GB" smtClean="0"/>
              <a:pPr/>
              <a:t>8</a:t>
            </a:fld>
            <a:endParaRPr lang="en-GB"/>
          </a:p>
        </p:txBody>
      </p:sp>
    </p:spTree>
    <p:extLst>
      <p:ext uri="{BB962C8B-B14F-4D97-AF65-F5344CB8AC3E}">
        <p14:creationId xmlns:p14="http://schemas.microsoft.com/office/powerpoint/2010/main" val="359755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10911E-9461-4140-ADD9-DD8610F9B184}" type="slidenum">
              <a:rPr lang="en-GB" smtClean="0"/>
              <a:pPr/>
              <a:t>9</a:t>
            </a:fld>
            <a:endParaRPr lang="en-GB"/>
          </a:p>
        </p:txBody>
      </p:sp>
    </p:spTree>
    <p:extLst>
      <p:ext uri="{BB962C8B-B14F-4D97-AF65-F5344CB8AC3E}">
        <p14:creationId xmlns:p14="http://schemas.microsoft.com/office/powerpoint/2010/main" val="3057702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4077CE-003B-4C70-951D-64A60F83BD0E}" type="slidenum">
              <a:rPr lang="en-GB" smtClean="0"/>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787" y="5591175"/>
            <a:ext cx="8734425" cy="1181100"/>
          </a:xfrm>
          <a:prstGeom prst="rect">
            <a:avLst/>
          </a:prstGeom>
        </p:spPr>
      </p:pic>
    </p:spTree>
    <p:extLst>
      <p:ext uri="{BB962C8B-B14F-4D97-AF65-F5344CB8AC3E}">
        <p14:creationId xmlns:p14="http://schemas.microsoft.com/office/powerpoint/2010/main" val="21590435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344518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32090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125086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232592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32244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105671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105150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241415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253099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F2E9F-014F-43A8-B8EC-8BBC751BA6C5}" type="datetimeFigureOut">
              <a:rPr lang="en-GB" smtClean="0"/>
              <a:pPr/>
              <a:t>04/09/2025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387124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F2E9F-014F-43A8-B8EC-8BBC751BA6C5}" type="datetimeFigureOut">
              <a:rPr lang="en-GB" smtClean="0"/>
              <a:pPr/>
              <a:t>04/09/2025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077CE-003B-4C70-951D-64A60F83BD0E}" type="slidenum">
              <a:rPr lang="en-GB" smtClean="0"/>
              <a:pPr/>
              <a:t>‹#›</a:t>
            </a:fld>
            <a:endParaRPr lang="en-GB" dirty="0"/>
          </a:p>
        </p:txBody>
      </p:sp>
    </p:spTree>
    <p:extLst>
      <p:ext uri="{BB962C8B-B14F-4D97-AF65-F5344CB8AC3E}">
        <p14:creationId xmlns:p14="http://schemas.microsoft.com/office/powerpoint/2010/main" val="178057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groundwork.org.uk/london/greenwich-healthier-communities-fund-grants/delivery-stran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roundwork.org.uk/london/greenwich-healthier-communities-fund-grants/micro-grants/" TargetMode="External"/><Relationship Id="rId5" Type="http://schemas.openxmlformats.org/officeDocument/2006/relationships/hyperlink" Target="https://www.groundwork.org.uk/london/greenwich-healthier-communities-fund-grants/enabling-strand/" TargetMode="External"/><Relationship Id="rId4" Type="http://schemas.openxmlformats.org/officeDocument/2006/relationships/hyperlink" Target="https://www.groundwork.org.uk/london/greenwich-healthier-communities-fund-gra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cgl.londo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920"/>
            <a:ext cx="7772400" cy="1470025"/>
          </a:xfrm>
        </p:spPr>
        <p:txBody>
          <a:bodyPr>
            <a:normAutofit/>
          </a:bodyPr>
          <a:lstStyle/>
          <a:p>
            <a:r>
              <a:rPr lang="en-GB" dirty="0" smtClean="0">
                <a:latin typeface="Lato" pitchFamily="34" charset="0"/>
                <a:ea typeface="Lato" pitchFamily="34" charset="0"/>
                <a:cs typeface="Lato" pitchFamily="34" charset="0"/>
              </a:rPr>
              <a:t>Walking and Cycling Grants London (WCGL)</a:t>
            </a:r>
            <a:endParaRPr lang="en-GB" dirty="0">
              <a:latin typeface="Lato" pitchFamily="34" charset="0"/>
              <a:ea typeface="Lato" pitchFamily="34" charset="0"/>
              <a:cs typeface="Lato"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555776" y="836712"/>
            <a:ext cx="4032448" cy="1181993"/>
          </a:xfrm>
          <a:prstGeom prst="rect">
            <a:avLst/>
          </a:prstGeom>
        </p:spPr>
      </p:pic>
    </p:spTree>
    <p:extLst>
      <p:ext uri="{BB962C8B-B14F-4D97-AF65-F5344CB8AC3E}">
        <p14:creationId xmlns:p14="http://schemas.microsoft.com/office/powerpoint/2010/main" val="333196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5564614"/>
            <a:ext cx="5112568" cy="1320850"/>
          </a:xfrm>
        </p:spPr>
      </p:pic>
      <p:sp>
        <p:nvSpPr>
          <p:cNvPr id="5" name="Content Placeholder 2"/>
          <p:cNvSpPr txBox="1">
            <a:spLocks/>
          </p:cNvSpPr>
          <p:nvPr/>
        </p:nvSpPr>
        <p:spPr>
          <a:xfrm>
            <a:off x="611560" y="332656"/>
            <a:ext cx="8229600" cy="554461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spcAft>
                <a:spcPts val="1200"/>
              </a:spcAft>
            </a:pPr>
            <a:r>
              <a:rPr lang="en-GB" sz="3400" b="1" dirty="0" smtClean="0">
                <a:solidFill>
                  <a:schemeClr val="tx1"/>
                </a:solidFill>
              </a:rPr>
              <a:t>Greenwich Healthier Communities Fund</a:t>
            </a:r>
          </a:p>
          <a:p>
            <a:pPr marL="457200" indent="-457200" algn="l">
              <a:spcAft>
                <a:spcPts val="1200"/>
              </a:spcAft>
            </a:pPr>
            <a:r>
              <a:rPr lang="en-GB" sz="2300" dirty="0" smtClean="0">
                <a:solidFill>
                  <a:schemeClr val="tx1"/>
                </a:solidFill>
              </a:rPr>
              <a:t>Opens: Monday 15 September</a:t>
            </a:r>
          </a:p>
          <a:p>
            <a:pPr algn="l">
              <a:spcAft>
                <a:spcPts val="1200"/>
              </a:spcAft>
            </a:pPr>
            <a:r>
              <a:rPr lang="en-GB" sz="2300" b="1" u="sng" dirty="0" smtClean="0">
                <a:solidFill>
                  <a:schemeClr val="tx1"/>
                </a:solidFill>
              </a:rPr>
              <a:t>Aims</a:t>
            </a:r>
          </a:p>
          <a:p>
            <a:pPr algn="l">
              <a:spcAft>
                <a:spcPts val="1200"/>
              </a:spcAft>
            </a:pPr>
            <a:r>
              <a:rPr lang="en-GB" sz="2300" dirty="0" smtClean="0">
                <a:solidFill>
                  <a:schemeClr val="tx1"/>
                </a:solidFill>
              </a:rPr>
              <a:t>Prevent</a:t>
            </a:r>
            <a:r>
              <a:rPr lang="en-GB" sz="2300" dirty="0">
                <a:solidFill>
                  <a:schemeClr val="tx1"/>
                </a:solidFill>
              </a:rPr>
              <a:t>: </a:t>
            </a:r>
            <a:r>
              <a:rPr lang="en-GB" sz="2300" dirty="0" smtClean="0">
                <a:solidFill>
                  <a:schemeClr val="tx1"/>
                </a:solidFill>
              </a:rPr>
              <a:t>Preventing </a:t>
            </a:r>
            <a:r>
              <a:rPr lang="en-GB" sz="2300" dirty="0">
                <a:solidFill>
                  <a:schemeClr val="tx1"/>
                </a:solidFill>
              </a:rPr>
              <a:t>health and wellbeing inequality </a:t>
            </a:r>
            <a:r>
              <a:rPr lang="en-GB" sz="2300" dirty="0" smtClean="0">
                <a:solidFill>
                  <a:schemeClr val="tx1"/>
                </a:solidFill>
              </a:rPr>
              <a:t>in Greenwich </a:t>
            </a:r>
            <a:endParaRPr lang="en-GB" sz="2300" dirty="0">
              <a:solidFill>
                <a:schemeClr val="tx1"/>
              </a:solidFill>
            </a:endParaRPr>
          </a:p>
          <a:p>
            <a:pPr algn="l">
              <a:spcAft>
                <a:spcPts val="1200"/>
              </a:spcAft>
            </a:pPr>
            <a:r>
              <a:rPr lang="en-GB" sz="2300" dirty="0">
                <a:solidFill>
                  <a:schemeClr val="tx1"/>
                </a:solidFill>
              </a:rPr>
              <a:t>Respond: Responding to current key health and wellbeing issues in Greenwich and reducing inequality in health and wellbeing </a:t>
            </a:r>
            <a:r>
              <a:rPr lang="en-GB" sz="2300" dirty="0" smtClean="0">
                <a:solidFill>
                  <a:schemeClr val="tx1"/>
                </a:solidFill>
              </a:rPr>
              <a:t>outcomes</a:t>
            </a:r>
          </a:p>
          <a:p>
            <a:pPr algn="l">
              <a:spcAft>
                <a:spcPts val="1200"/>
              </a:spcAft>
            </a:pPr>
            <a:endParaRPr lang="en-GB" sz="2000" dirty="0">
              <a:solidFill>
                <a:schemeClr val="tx1"/>
              </a:solidFill>
            </a:endParaRPr>
          </a:p>
          <a:p>
            <a:pPr algn="l">
              <a:spcAft>
                <a:spcPts val="1200"/>
              </a:spcAft>
            </a:pPr>
            <a:endParaRPr lang="en-GB" sz="2000" dirty="0" smtClean="0">
              <a:solidFill>
                <a:schemeClr val="tx1"/>
              </a:solidFill>
            </a:endParaRPr>
          </a:p>
          <a:p>
            <a:pPr algn="l">
              <a:spcAft>
                <a:spcPts val="1200"/>
              </a:spcAft>
            </a:pPr>
            <a:endParaRPr lang="en-GB" sz="2000" dirty="0">
              <a:solidFill>
                <a:schemeClr val="tx1"/>
              </a:solidFill>
            </a:endParaRPr>
          </a:p>
          <a:p>
            <a:pPr algn="l">
              <a:spcAft>
                <a:spcPts val="1200"/>
              </a:spcAft>
            </a:pPr>
            <a:endParaRPr lang="en-GB" sz="2000" dirty="0" smtClean="0">
              <a:solidFill>
                <a:schemeClr val="tx1"/>
              </a:solidFill>
            </a:endParaRPr>
          </a:p>
          <a:p>
            <a:pPr algn="l">
              <a:spcAft>
                <a:spcPts val="1200"/>
              </a:spcAft>
            </a:pPr>
            <a:endParaRPr lang="en-GB" sz="2000" dirty="0">
              <a:solidFill>
                <a:schemeClr val="tx1"/>
              </a:solidFill>
            </a:endParaRPr>
          </a:p>
          <a:p>
            <a:pPr algn="l">
              <a:spcAft>
                <a:spcPts val="1200"/>
              </a:spcAft>
            </a:pPr>
            <a:endParaRPr lang="en-GB" sz="2000" dirty="0" smtClean="0">
              <a:solidFill>
                <a:schemeClr val="tx1"/>
              </a:solidFill>
            </a:endParaRPr>
          </a:p>
          <a:p>
            <a:pPr algn="l">
              <a:spcAft>
                <a:spcPts val="1200"/>
              </a:spcAft>
            </a:pPr>
            <a:endParaRPr lang="en-GB" sz="2000" dirty="0" smtClean="0">
              <a:solidFill>
                <a:schemeClr val="tx1"/>
              </a:solidFill>
            </a:endParaRPr>
          </a:p>
          <a:p>
            <a:pPr algn="l">
              <a:spcAft>
                <a:spcPts val="1200"/>
              </a:spcAft>
            </a:pPr>
            <a:r>
              <a:rPr lang="en-GB" sz="2000" dirty="0">
                <a:solidFill>
                  <a:schemeClr val="tx1"/>
                </a:solidFill>
                <a:hlinkClick r:id="rId4"/>
              </a:rPr>
              <a:t>https://www.groundwork.org.uk/london/greenwich-healthier-communities-fund-grants</a:t>
            </a:r>
            <a:r>
              <a:rPr lang="en-GB" sz="2000" dirty="0" smtClean="0">
                <a:solidFill>
                  <a:schemeClr val="tx1"/>
                </a:solidFill>
                <a:hlinkClick r:id="rId4"/>
              </a:rPr>
              <a:t>/</a:t>
            </a:r>
            <a:r>
              <a:rPr lang="en-GB" sz="2000" dirty="0" smtClean="0">
                <a:solidFill>
                  <a:schemeClr val="tx1"/>
                </a:solidFill>
              </a:rPr>
              <a:t> </a:t>
            </a:r>
          </a:p>
          <a:p>
            <a:pPr algn="l">
              <a:spcAft>
                <a:spcPts val="1200"/>
              </a:spcAft>
            </a:pPr>
            <a:endParaRPr lang="en-GB" sz="2000" dirty="0">
              <a:solidFill>
                <a:schemeClr val="tx1"/>
              </a:solidFill>
            </a:endParaRPr>
          </a:p>
          <a:p>
            <a:pPr algn="l">
              <a:spcAft>
                <a:spcPts val="1200"/>
              </a:spcAft>
            </a:pPr>
            <a:endParaRPr lang="en-GB" sz="2000" dirty="0" smtClean="0">
              <a:solidFill>
                <a:schemeClr val="tx1"/>
              </a:solidFill>
            </a:endParaRPr>
          </a:p>
          <a:p>
            <a:pPr algn="l">
              <a:spcAft>
                <a:spcPts val="1200"/>
              </a:spcAft>
            </a:pPr>
            <a:endParaRPr lang="en-GB" sz="2000" dirty="0">
              <a:solidFill>
                <a:schemeClr val="tx1"/>
              </a:solidFill>
            </a:endParaRPr>
          </a:p>
          <a:p>
            <a:pPr algn="l">
              <a:spcAft>
                <a:spcPts val="1200"/>
              </a:spcAft>
            </a:pPr>
            <a:endParaRPr lang="en-GB" sz="2000" dirty="0">
              <a:solidFill>
                <a:schemeClr val="tx1"/>
              </a:solidFill>
            </a:endParaRPr>
          </a:p>
          <a:p>
            <a:pPr marL="457200" indent="-457200" algn="just">
              <a:spcAft>
                <a:spcPts val="1200"/>
              </a:spcAft>
            </a:pPr>
            <a:endParaRPr lang="en-GB" sz="28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38378944"/>
              </p:ext>
            </p:extLst>
          </p:nvPr>
        </p:nvGraphicFramePr>
        <p:xfrm>
          <a:off x="657907" y="2852936"/>
          <a:ext cx="8136906" cy="1335488"/>
        </p:xfrm>
        <a:graphic>
          <a:graphicData uri="http://schemas.openxmlformats.org/drawingml/2006/table">
            <a:tbl>
              <a:tblPr/>
              <a:tblGrid>
                <a:gridCol w="1356151">
                  <a:extLst>
                    <a:ext uri="{9D8B030D-6E8A-4147-A177-3AD203B41FA5}">
                      <a16:colId xmlns:a16="http://schemas.microsoft.com/office/drawing/2014/main" val="1716213710"/>
                    </a:ext>
                  </a:extLst>
                </a:gridCol>
                <a:gridCol w="1356151">
                  <a:extLst>
                    <a:ext uri="{9D8B030D-6E8A-4147-A177-3AD203B41FA5}">
                      <a16:colId xmlns:a16="http://schemas.microsoft.com/office/drawing/2014/main" val="194349739"/>
                    </a:ext>
                  </a:extLst>
                </a:gridCol>
                <a:gridCol w="1356151">
                  <a:extLst>
                    <a:ext uri="{9D8B030D-6E8A-4147-A177-3AD203B41FA5}">
                      <a16:colId xmlns:a16="http://schemas.microsoft.com/office/drawing/2014/main" val="1769481130"/>
                    </a:ext>
                  </a:extLst>
                </a:gridCol>
                <a:gridCol w="1356151">
                  <a:extLst>
                    <a:ext uri="{9D8B030D-6E8A-4147-A177-3AD203B41FA5}">
                      <a16:colId xmlns:a16="http://schemas.microsoft.com/office/drawing/2014/main" val="2383179598"/>
                    </a:ext>
                  </a:extLst>
                </a:gridCol>
                <a:gridCol w="1356151">
                  <a:extLst>
                    <a:ext uri="{9D8B030D-6E8A-4147-A177-3AD203B41FA5}">
                      <a16:colId xmlns:a16="http://schemas.microsoft.com/office/drawing/2014/main" val="1665066891"/>
                    </a:ext>
                  </a:extLst>
                </a:gridCol>
                <a:gridCol w="1356151">
                  <a:extLst>
                    <a:ext uri="{9D8B030D-6E8A-4147-A177-3AD203B41FA5}">
                      <a16:colId xmlns:a16="http://schemas.microsoft.com/office/drawing/2014/main" val="289770548"/>
                    </a:ext>
                  </a:extLst>
                </a:gridCol>
              </a:tblGrid>
              <a:tr h="223885">
                <a:tc rowSpan="2">
                  <a:txBody>
                    <a:bodyPr/>
                    <a:lstStyle/>
                    <a:p>
                      <a:pPr fontAlgn="t"/>
                      <a:r>
                        <a:rPr lang="en-US" sz="1200">
                          <a:effectLst/>
                          <a:latin typeface="inherit"/>
                        </a:rPr>
                        <a:t/>
                      </a:r>
                      <a:br>
                        <a:rPr lang="en-US" sz="1200">
                          <a:effectLst/>
                          <a:latin typeface="inherit"/>
                        </a:rPr>
                      </a:br>
                      <a:r>
                        <a:rPr lang="en-US" sz="1200">
                          <a:effectLst/>
                          <a:latin typeface="inherit"/>
                        </a:rPr>
                        <a:t> </a:t>
                      </a:r>
                      <a:r>
                        <a:rPr lang="en-US" sz="1200" u="sng">
                          <a:effectLst/>
                          <a:latin typeface="inherit"/>
                          <a:hlinkClick r:id="rId5"/>
                        </a:rPr>
                        <a:t>Enabling Strand</a:t>
                      </a:r>
                      <a:r>
                        <a:rPr lang="en-US" sz="1200">
                          <a:effectLst/>
                          <a:latin typeface="inherit"/>
                        </a:rPr>
                        <a:t>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rowSpan="2">
                  <a:txBody>
                    <a:bodyPr/>
                    <a:lstStyle/>
                    <a:p>
                      <a:pPr fontAlgn="t"/>
                      <a:r>
                        <a:rPr lang="en-US" sz="1200">
                          <a:effectLst/>
                          <a:latin typeface="inherit"/>
                        </a:rPr>
                        <a:t> </a:t>
                      </a:r>
                      <a:r>
                        <a:rPr lang="en-US" sz="1200" u="sng">
                          <a:effectLst/>
                          <a:latin typeface="inherit"/>
                          <a:hlinkClick r:id="rId6"/>
                        </a:rPr>
                        <a:t>Micro Grants</a:t>
                      </a:r>
                      <a:r>
                        <a:rPr lang="en-US" sz="1200">
                          <a:effectLst/>
                          <a:latin typeface="inherit"/>
                        </a:rPr>
                        <a:t>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gridSpan="3">
                  <a:txBody>
                    <a:bodyPr/>
                    <a:lstStyle/>
                    <a:p>
                      <a:pPr fontAlgn="t"/>
                      <a:r>
                        <a:rPr lang="en-US" sz="1200" u="sng">
                          <a:effectLst/>
                          <a:latin typeface="inherit"/>
                          <a:hlinkClick r:id="rId7"/>
                        </a:rPr>
                        <a:t>Delivery Strand</a:t>
                      </a:r>
                      <a:r>
                        <a:rPr lang="en-US" sz="1200">
                          <a:effectLst/>
                          <a:latin typeface="inherit"/>
                        </a:rPr>
                        <a:t>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endParaRPr lang="en-US" sz="1200"/>
                    </a:p>
                  </a:txBody>
                  <a:tcPr marL="59552" marR="59552" marT="29776" marB="29776">
                    <a:lnL w="635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2091391570"/>
                  </a:ext>
                </a:extLst>
              </a:tr>
              <a:tr h="223885">
                <a:tc vMerge="1">
                  <a:txBody>
                    <a:bodyPr/>
                    <a:lstStyle/>
                    <a:p>
                      <a:endParaRPr lang="en-US"/>
                    </a:p>
                  </a:txBody>
                  <a:tcPr/>
                </a:tc>
                <a:tc vMerge="1">
                  <a:txBody>
                    <a:bodyPr/>
                    <a:lstStyle/>
                    <a:p>
                      <a:endParaRPr lang="en-US"/>
                    </a:p>
                  </a:txBody>
                  <a:tcPr/>
                </a:tc>
                <a:tc>
                  <a:txBody>
                    <a:bodyPr/>
                    <a:lstStyle/>
                    <a:p>
                      <a:pPr fontAlgn="t"/>
                      <a:r>
                        <a:rPr lang="en-US" sz="1200">
                          <a:effectLst/>
                          <a:latin typeface="inherit"/>
                        </a:rPr>
                        <a:t>Small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tc>
                  <a:txBody>
                    <a:bodyPr/>
                    <a:lstStyle/>
                    <a:p>
                      <a:pPr fontAlgn="t"/>
                      <a:r>
                        <a:rPr lang="en-US" sz="1200">
                          <a:effectLst/>
                          <a:latin typeface="inherit"/>
                        </a:rPr>
                        <a:t>Medium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tc>
                  <a:txBody>
                    <a:bodyPr/>
                    <a:lstStyle/>
                    <a:p>
                      <a:pPr fontAlgn="t"/>
                      <a:r>
                        <a:rPr lang="en-US" sz="1200">
                          <a:effectLst/>
                          <a:latin typeface="inherit"/>
                        </a:rPr>
                        <a:t>Large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tc>
                  <a:txBody>
                    <a:bodyPr/>
                    <a:lstStyle/>
                    <a:p>
                      <a:endParaRPr lang="en-US" sz="1200"/>
                    </a:p>
                  </a:txBody>
                  <a:tcPr marL="59552" marR="59552" marT="29776" marB="29776">
                    <a:lnL w="6350" cap="flat" cmpd="sng" algn="ctr">
                      <a:solidFill>
                        <a:srgbClr val="CCCCCC"/>
                      </a:solidFill>
                      <a:prstDash val="solid"/>
                      <a:round/>
                      <a:headEnd type="none" w="med" len="med"/>
                      <a:tailEnd type="none" w="med" len="med"/>
                    </a:lnL>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01106611"/>
                  </a:ext>
                </a:extLst>
              </a:tr>
              <a:tr h="392774">
                <a:tc>
                  <a:txBody>
                    <a:bodyPr/>
                    <a:lstStyle/>
                    <a:p>
                      <a:pPr fontAlgn="t"/>
                      <a:r>
                        <a:rPr lang="en-US" sz="1200" i="1" dirty="0">
                          <a:effectLst/>
                          <a:latin typeface="inherit"/>
                        </a:rPr>
                        <a:t>Amount available</a:t>
                      </a:r>
                      <a:r>
                        <a:rPr lang="en-US" sz="1200" dirty="0">
                          <a:effectLst/>
                          <a:latin typeface="inherit"/>
                        </a:rPr>
                        <a:t>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tc>
                  <a:txBody>
                    <a:bodyPr/>
                    <a:lstStyle/>
                    <a:p>
                      <a:pPr fontAlgn="t"/>
                      <a:r>
                        <a:rPr lang="en-US" sz="1200">
                          <a:effectLst/>
                          <a:latin typeface="inherit"/>
                        </a:rPr>
                        <a:t>£500 to £5,000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tc>
                  <a:txBody>
                    <a:bodyPr/>
                    <a:lstStyle/>
                    <a:p>
                      <a:pPr fontAlgn="t"/>
                      <a:r>
                        <a:rPr lang="en-US" sz="1200">
                          <a:effectLst/>
                          <a:latin typeface="inherit"/>
                        </a:rPr>
                        <a:t>£500 to £5,000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tc>
                  <a:txBody>
                    <a:bodyPr/>
                    <a:lstStyle/>
                    <a:p>
                      <a:pPr fontAlgn="t"/>
                      <a:r>
                        <a:rPr lang="en-US" sz="1200">
                          <a:effectLst/>
                          <a:latin typeface="inherit"/>
                        </a:rPr>
                        <a:t>£5,001 to £20,000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tc>
                  <a:txBody>
                    <a:bodyPr/>
                    <a:lstStyle/>
                    <a:p>
                      <a:pPr fontAlgn="t"/>
                      <a:r>
                        <a:rPr lang="en-US" sz="1200">
                          <a:effectLst/>
                          <a:latin typeface="inherit"/>
                        </a:rPr>
                        <a:t>£20,001 to £50,000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tc>
                  <a:txBody>
                    <a:bodyPr/>
                    <a:lstStyle/>
                    <a:p>
                      <a:pPr fontAlgn="t"/>
                      <a:r>
                        <a:rPr lang="en-US" sz="1200">
                          <a:effectLst/>
                          <a:latin typeface="inherit"/>
                        </a:rPr>
                        <a:t>£50,001 to £200,000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6E6E6"/>
                    </a:solidFill>
                  </a:tcPr>
                </a:tc>
                <a:extLst>
                  <a:ext uri="{0D108BD9-81ED-4DB2-BD59-A6C34878D82A}">
                    <a16:rowId xmlns:a16="http://schemas.microsoft.com/office/drawing/2014/main" val="1847706936"/>
                  </a:ext>
                </a:extLst>
              </a:tr>
              <a:tr h="392774">
                <a:tc>
                  <a:txBody>
                    <a:bodyPr/>
                    <a:lstStyle/>
                    <a:p>
                      <a:pPr fontAlgn="t"/>
                      <a:r>
                        <a:rPr lang="en-US" sz="1200" i="1">
                          <a:effectLst/>
                          <a:latin typeface="inherit"/>
                        </a:rPr>
                        <a:t>Suggested grant timescale</a:t>
                      </a:r>
                      <a:r>
                        <a:rPr lang="en-US" sz="1200">
                          <a:effectLst/>
                          <a:latin typeface="inherit"/>
                        </a:rPr>
                        <a:t>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a:effectLst/>
                          <a:latin typeface="inherit"/>
                        </a:rPr>
                        <a:t>Up to 6 months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latin typeface="inherit"/>
                        </a:rPr>
                        <a:t>Up to 6 months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a:effectLst/>
                          <a:latin typeface="inherit"/>
                        </a:rPr>
                        <a:t>Up to 12 months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a:effectLst/>
                          <a:latin typeface="inherit"/>
                        </a:rPr>
                        <a:t>Up to 18 months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fontAlgn="t"/>
                      <a:r>
                        <a:rPr lang="en-US" sz="1200" dirty="0">
                          <a:effectLst/>
                          <a:latin typeface="inherit"/>
                        </a:rPr>
                        <a:t>Up to 24 months </a:t>
                      </a:r>
                    </a:p>
                  </a:txBody>
                  <a:tcPr marL="59552" marR="59552" marT="29776" marB="29776">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16055975"/>
                  </a:ext>
                </a:extLst>
              </a:tr>
            </a:tbl>
          </a:graphicData>
        </a:graphic>
      </p:graphicFrame>
    </p:spTree>
    <p:extLst>
      <p:ext uri="{BB962C8B-B14F-4D97-AF65-F5344CB8AC3E}">
        <p14:creationId xmlns:p14="http://schemas.microsoft.com/office/powerpoint/2010/main" val="316831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4213" y="44450"/>
            <a:ext cx="7772400" cy="1470025"/>
          </a:xfrm>
          <a:prstGeom prst="rect">
            <a:avLst/>
          </a:prstGeom>
        </p:spPr>
        <p:txBody>
          <a:bodyPr/>
          <a:lstStyle/>
          <a:p>
            <a:r>
              <a:rPr lang="en-GB" cap="all" dirty="0"/>
              <a:t>Groundwork London</a:t>
            </a:r>
          </a:p>
        </p:txBody>
      </p:sp>
      <p:sp>
        <p:nvSpPr>
          <p:cNvPr id="12" name="Content Placeholder 2"/>
          <p:cNvSpPr txBox="1">
            <a:spLocks/>
          </p:cNvSpPr>
          <p:nvPr/>
        </p:nvSpPr>
        <p:spPr>
          <a:xfrm>
            <a:off x="4860032" y="1483571"/>
            <a:ext cx="3826768" cy="27515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GB" sz="2000" dirty="0">
                <a:solidFill>
                  <a:schemeClr val="tx1"/>
                </a:solidFill>
              </a:rPr>
              <a:t>Social and Environmental regeneration charity, working throughout Greater London to:</a:t>
            </a:r>
          </a:p>
          <a:p>
            <a:pPr marL="457200" indent="-457200" algn="l">
              <a:lnSpc>
                <a:spcPct val="110000"/>
              </a:lnSpc>
              <a:buFont typeface="Arial" panose="020B0604020202020204" pitchFamily="34" charset="0"/>
              <a:buChar char="•"/>
            </a:pPr>
            <a:r>
              <a:rPr lang="en-GB" sz="2000" dirty="0">
                <a:solidFill>
                  <a:schemeClr val="tx1"/>
                </a:solidFill>
              </a:rPr>
              <a:t>Create Better Places;</a:t>
            </a:r>
          </a:p>
          <a:p>
            <a:pPr marL="457200" indent="-457200" algn="l">
              <a:lnSpc>
                <a:spcPct val="110000"/>
              </a:lnSpc>
              <a:buFont typeface="Arial" panose="020B0604020202020204" pitchFamily="34" charset="0"/>
              <a:buChar char="•"/>
            </a:pPr>
            <a:r>
              <a:rPr lang="en-GB" sz="2000" dirty="0">
                <a:solidFill>
                  <a:schemeClr val="tx1"/>
                </a:solidFill>
              </a:rPr>
              <a:t>Promote Greener Living and Working; and</a:t>
            </a:r>
          </a:p>
          <a:p>
            <a:pPr marL="457200" indent="-457200" algn="l">
              <a:lnSpc>
                <a:spcPct val="110000"/>
              </a:lnSpc>
              <a:buFont typeface="Arial" panose="020B0604020202020204" pitchFamily="34" charset="0"/>
              <a:buChar char="•"/>
            </a:pPr>
            <a:r>
              <a:rPr lang="en-GB" sz="2000" dirty="0">
                <a:solidFill>
                  <a:schemeClr val="tx1"/>
                </a:solidFill>
              </a:rPr>
              <a:t>Improve people’s prospects.</a:t>
            </a:r>
            <a:endParaRPr lang="en-GB" dirty="0">
              <a:solidFill>
                <a:schemeClr val="tx1"/>
              </a:solidFill>
            </a:endParaRPr>
          </a:p>
          <a:p>
            <a:pPr lvl="1">
              <a:lnSpc>
                <a:spcPct val="110000"/>
              </a:lnSpc>
            </a:pPr>
            <a:endParaRPr lang="en-GB" dirty="0"/>
          </a:p>
          <a:p>
            <a:pPr>
              <a:lnSpc>
                <a:spcPct val="110000"/>
              </a:lnSpc>
            </a:pPr>
            <a:endParaRPr lang="en-GB" dirty="0"/>
          </a:p>
        </p:txBody>
      </p:sp>
      <p:pic>
        <p:nvPicPr>
          <p:cNvPr id="4" name="Picture 3" descr="01292-GWL-22-03-20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83571"/>
            <a:ext cx="4560346" cy="27372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67544" y="4725144"/>
            <a:ext cx="8219256"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GB" sz="2000" dirty="0">
                <a:solidFill>
                  <a:schemeClr val="tx1"/>
                </a:solidFill>
              </a:rPr>
              <a:t>Part of a Federation of Trusts across the UK, working towards the same aims.</a:t>
            </a:r>
          </a:p>
          <a:p>
            <a:pPr lvl="1">
              <a:lnSpc>
                <a:spcPct val="110000"/>
              </a:lnSpc>
            </a:pPr>
            <a:endParaRPr lang="en-GB" dirty="0"/>
          </a:p>
          <a:p>
            <a:pPr>
              <a:lnSpc>
                <a:spcPct val="110000"/>
              </a:lnSpc>
            </a:pPr>
            <a:endParaRPr lang="en-GB" dirty="0"/>
          </a:p>
        </p:txBody>
      </p:sp>
    </p:spTree>
    <p:extLst>
      <p:ext uri="{BB962C8B-B14F-4D97-AF65-F5344CB8AC3E}">
        <p14:creationId xmlns:p14="http://schemas.microsoft.com/office/powerpoint/2010/main" val="301825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0" y="44450"/>
            <a:ext cx="9036496" cy="1470025"/>
          </a:xfrm>
          <a:prstGeom prst="rect">
            <a:avLst/>
          </a:prstGeom>
        </p:spPr>
        <p:txBody>
          <a:bodyPr/>
          <a:lstStyle/>
          <a:p>
            <a:r>
              <a:rPr lang="en-GB" dirty="0"/>
              <a:t>Walking and Cycling Grants London</a:t>
            </a:r>
            <a:endParaRPr lang="en-GB" cap="all" dirty="0"/>
          </a:p>
        </p:txBody>
      </p:sp>
      <p:sp>
        <p:nvSpPr>
          <p:cNvPr id="12" name="Content Placeholder 2"/>
          <p:cNvSpPr txBox="1">
            <a:spLocks/>
          </p:cNvSpPr>
          <p:nvPr/>
        </p:nvSpPr>
        <p:spPr>
          <a:xfrm>
            <a:off x="395536" y="1355614"/>
            <a:ext cx="4176464" cy="45182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r>
              <a:rPr lang="en-GB" sz="2000" dirty="0">
                <a:solidFill>
                  <a:schemeClr val="tx1"/>
                </a:solidFill>
              </a:rPr>
              <a:t>Aims of WCGL are to:</a:t>
            </a:r>
          </a:p>
          <a:p>
            <a:pPr lvl="1" indent="-457200" algn="l">
              <a:buFont typeface="Arial" panose="020B0604020202020204" pitchFamily="34" charset="0"/>
              <a:buChar char="•"/>
            </a:pPr>
            <a:r>
              <a:rPr lang="en-GB" sz="2000" dirty="0">
                <a:solidFill>
                  <a:schemeClr val="tx1"/>
                </a:solidFill>
              </a:rPr>
              <a:t>Promote and encourage more regular and safe walking and cycling, by:</a:t>
            </a:r>
          </a:p>
          <a:p>
            <a:pPr lvl="2" indent="-457200" algn="l">
              <a:buFont typeface="Arial" panose="020B0604020202020204" pitchFamily="34" charset="0"/>
              <a:buChar char="•"/>
            </a:pPr>
            <a:r>
              <a:rPr lang="en-GB" sz="2000" dirty="0">
                <a:solidFill>
                  <a:schemeClr val="tx1"/>
                </a:solidFill>
              </a:rPr>
              <a:t>targeting London’s diverse groups and communities, especially those which traditionally are under-represented in walking and cycling, and</a:t>
            </a:r>
          </a:p>
          <a:p>
            <a:pPr lvl="2" indent="-457200" algn="l">
              <a:buFont typeface="Arial" panose="020B0604020202020204" pitchFamily="34" charset="0"/>
              <a:buChar char="•"/>
            </a:pPr>
            <a:r>
              <a:rPr lang="en-GB" sz="2000" dirty="0">
                <a:solidFill>
                  <a:schemeClr val="tx1"/>
                </a:solidFill>
              </a:rPr>
              <a:t>remove the barriers for those groups and communities to walking and cycling.</a:t>
            </a:r>
          </a:p>
          <a:p>
            <a:endParaRPr lang="en-GB" dirty="0"/>
          </a:p>
        </p:txBody>
      </p:sp>
      <p:pic>
        <p:nvPicPr>
          <p:cNvPr id="4" name="Content Placeholder 3"/>
          <p:cNvPicPr>
            <a:picLocks noChangeAspect="1"/>
          </p:cNvPicPr>
          <p:nvPr/>
        </p:nvPicPr>
        <p:blipFill>
          <a:blip r:embed="rId3"/>
          <a:stretch>
            <a:fillRect/>
          </a:stretch>
        </p:blipFill>
        <p:spPr>
          <a:xfrm>
            <a:off x="4572000" y="1355614"/>
            <a:ext cx="4594232" cy="2949646"/>
          </a:xfrm>
          <a:prstGeom prst="rect">
            <a:avLst/>
          </a:prstGeom>
        </p:spPr>
      </p:pic>
    </p:spTree>
    <p:extLst>
      <p:ext uri="{BB962C8B-B14F-4D97-AF65-F5344CB8AC3E}">
        <p14:creationId xmlns:p14="http://schemas.microsoft.com/office/powerpoint/2010/main" val="286971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412776"/>
            <a:ext cx="4114800" cy="51125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Aft>
                <a:spcPts val="1200"/>
              </a:spcAft>
            </a:pPr>
            <a:r>
              <a:rPr lang="en-US" sz="2000" dirty="0">
                <a:solidFill>
                  <a:schemeClr val="tx1"/>
                </a:solidFill>
              </a:rPr>
              <a:t>Funded by Transport for London in partnership with the London </a:t>
            </a:r>
            <a:r>
              <a:rPr lang="en-US" sz="2000" dirty="0" smtClean="0">
                <a:solidFill>
                  <a:schemeClr val="tx1"/>
                </a:solidFill>
              </a:rPr>
              <a:t>Marathon Foundation.</a:t>
            </a:r>
            <a:endParaRPr lang="en-GB" sz="2000" dirty="0">
              <a:solidFill>
                <a:schemeClr val="tx1"/>
              </a:solidFill>
            </a:endParaRPr>
          </a:p>
          <a:p>
            <a:pPr marL="0" lvl="1" algn="l">
              <a:spcAft>
                <a:spcPts val="1200"/>
              </a:spcAft>
            </a:pPr>
            <a:r>
              <a:rPr lang="en-GB" sz="2000" dirty="0">
                <a:solidFill>
                  <a:schemeClr val="tx1"/>
                </a:solidFill>
              </a:rPr>
              <a:t>Groundwork London has been administering the grant programme since 2015.</a:t>
            </a:r>
          </a:p>
          <a:p>
            <a:pPr marL="0" lvl="1" algn="l">
              <a:spcAft>
                <a:spcPts val="1200"/>
              </a:spcAft>
            </a:pPr>
            <a:r>
              <a:rPr lang="en-US" sz="2000" dirty="0">
                <a:solidFill>
                  <a:schemeClr val="tx1"/>
                </a:solidFill>
              </a:rPr>
              <a:t>In </a:t>
            </a:r>
            <a:r>
              <a:rPr lang="en-US" sz="2000" dirty="0" smtClean="0">
                <a:solidFill>
                  <a:schemeClr val="tx1"/>
                </a:solidFill>
              </a:rPr>
              <a:t>2024, </a:t>
            </a:r>
            <a:r>
              <a:rPr lang="en-US" sz="2000" dirty="0">
                <a:solidFill>
                  <a:schemeClr val="tx1"/>
                </a:solidFill>
              </a:rPr>
              <a:t>we received </a:t>
            </a:r>
            <a:r>
              <a:rPr lang="en-US" sz="2000" dirty="0" smtClean="0">
                <a:solidFill>
                  <a:schemeClr val="tx1"/>
                </a:solidFill>
              </a:rPr>
              <a:t>over 139 </a:t>
            </a:r>
            <a:r>
              <a:rPr lang="en-US" sz="2000" dirty="0">
                <a:solidFill>
                  <a:schemeClr val="tx1"/>
                </a:solidFill>
              </a:rPr>
              <a:t>applications.</a:t>
            </a:r>
          </a:p>
          <a:p>
            <a:pPr marL="0" lvl="1" algn="l">
              <a:spcAft>
                <a:spcPts val="1200"/>
              </a:spcAft>
            </a:pPr>
            <a:r>
              <a:rPr lang="en-GB" sz="2000" dirty="0" smtClean="0">
                <a:solidFill>
                  <a:schemeClr val="tx1"/>
                </a:solidFill>
              </a:rPr>
              <a:t>In this time we have awarded c.£4.7m </a:t>
            </a:r>
            <a:r>
              <a:rPr lang="en-GB" sz="2000" dirty="0">
                <a:solidFill>
                  <a:schemeClr val="tx1"/>
                </a:solidFill>
              </a:rPr>
              <a:t>in </a:t>
            </a:r>
            <a:r>
              <a:rPr lang="en-GB" sz="2000" dirty="0" smtClean="0">
                <a:solidFill>
                  <a:schemeClr val="tx1"/>
                </a:solidFill>
              </a:rPr>
              <a:t>grants and </a:t>
            </a:r>
            <a:r>
              <a:rPr lang="en-GB" sz="2000" dirty="0">
                <a:solidFill>
                  <a:schemeClr val="tx1"/>
                </a:solidFill>
              </a:rPr>
              <a:t>supported </a:t>
            </a:r>
            <a:r>
              <a:rPr lang="en-GB" sz="2000" dirty="0" smtClean="0">
                <a:solidFill>
                  <a:schemeClr val="tx1"/>
                </a:solidFill>
              </a:rPr>
              <a:t>474 </a:t>
            </a:r>
            <a:r>
              <a:rPr lang="en-GB" sz="2000" dirty="0">
                <a:solidFill>
                  <a:schemeClr val="tx1"/>
                </a:solidFill>
              </a:rPr>
              <a:t>projects across all 33 London boroughs, with over </a:t>
            </a:r>
            <a:r>
              <a:rPr lang="en-GB" sz="2000" dirty="0" smtClean="0">
                <a:solidFill>
                  <a:schemeClr val="tx1"/>
                </a:solidFill>
              </a:rPr>
              <a:t>90,000 </a:t>
            </a:r>
            <a:r>
              <a:rPr lang="en-GB" sz="2000" dirty="0">
                <a:solidFill>
                  <a:schemeClr val="tx1"/>
                </a:solidFill>
              </a:rPr>
              <a:t>participants </a:t>
            </a:r>
            <a:r>
              <a:rPr lang="en-GB" sz="2000" dirty="0" smtClean="0">
                <a:solidFill>
                  <a:schemeClr val="tx1"/>
                </a:solidFill>
              </a:rPr>
              <a:t>benefitting.</a:t>
            </a:r>
            <a:endParaRPr lang="en-GB" sz="2000" dirty="0">
              <a:solidFill>
                <a:schemeClr val="tx1"/>
              </a:solidFill>
            </a:endParaRPr>
          </a:p>
        </p:txBody>
      </p:sp>
      <p:sp>
        <p:nvSpPr>
          <p:cNvPr id="9" name="Title 1"/>
          <p:cNvSpPr txBox="1">
            <a:spLocks/>
          </p:cNvSpPr>
          <p:nvPr/>
        </p:nvSpPr>
        <p:spPr>
          <a:xfrm>
            <a:off x="0" y="44450"/>
            <a:ext cx="903649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Walking and Cycling Grants London</a:t>
            </a:r>
            <a:endParaRPr lang="en-GB" cap="all"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132" y="1700808"/>
            <a:ext cx="4282232" cy="3192429"/>
          </a:xfrm>
          <a:prstGeom prst="rect">
            <a:avLst/>
          </a:prstGeom>
        </p:spPr>
      </p:pic>
    </p:spTree>
    <p:extLst>
      <p:ext uri="{BB962C8B-B14F-4D97-AF65-F5344CB8AC3E}">
        <p14:creationId xmlns:p14="http://schemas.microsoft.com/office/powerpoint/2010/main" val="286971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412776"/>
            <a:ext cx="4114800" cy="51125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spcAft>
                <a:spcPts val="1200"/>
              </a:spcAft>
            </a:pPr>
            <a:r>
              <a:rPr lang="en-GB" sz="2000" dirty="0" smtClean="0">
                <a:solidFill>
                  <a:schemeClr val="tx1"/>
                </a:solidFill>
              </a:rPr>
              <a:t>WCGL supports successful organisations with a range of training and networking opportunities. </a:t>
            </a:r>
          </a:p>
          <a:p>
            <a:pPr marL="342900" lvl="1" indent="-342900" algn="l">
              <a:spcAft>
                <a:spcPts val="1200"/>
              </a:spcAft>
              <a:buFont typeface="Arial" panose="020B0604020202020204" pitchFamily="34" charset="0"/>
              <a:buChar char="•"/>
            </a:pPr>
            <a:r>
              <a:rPr lang="en-GB" sz="2000" dirty="0" smtClean="0">
                <a:solidFill>
                  <a:schemeClr val="tx1"/>
                </a:solidFill>
              </a:rPr>
              <a:t>First Aid (Level 3, valid for 3 years)</a:t>
            </a:r>
          </a:p>
          <a:p>
            <a:pPr marL="342900" lvl="1" indent="-342900" algn="l">
              <a:spcAft>
                <a:spcPts val="1200"/>
              </a:spcAft>
              <a:buFont typeface="Arial" panose="020B0604020202020204" pitchFamily="34" charset="0"/>
              <a:buChar char="•"/>
            </a:pPr>
            <a:r>
              <a:rPr lang="en-GB" sz="2000" dirty="0" smtClean="0">
                <a:solidFill>
                  <a:schemeClr val="tx1"/>
                </a:solidFill>
              </a:rPr>
              <a:t>Ride and Walk Leader</a:t>
            </a:r>
          </a:p>
          <a:p>
            <a:pPr marL="342900" lvl="1" indent="-342900" algn="l">
              <a:spcAft>
                <a:spcPts val="1200"/>
              </a:spcAft>
              <a:buFont typeface="Arial" panose="020B0604020202020204" pitchFamily="34" charset="0"/>
              <a:buChar char="•"/>
            </a:pPr>
            <a:r>
              <a:rPr lang="en-GB" sz="2000" dirty="0" smtClean="0">
                <a:solidFill>
                  <a:schemeClr val="tx1"/>
                </a:solidFill>
              </a:rPr>
              <a:t>Bike Maintenance </a:t>
            </a:r>
          </a:p>
          <a:p>
            <a:pPr marL="342900" lvl="1" indent="-342900" algn="l">
              <a:spcAft>
                <a:spcPts val="1200"/>
              </a:spcAft>
              <a:buFont typeface="Arial" panose="020B0604020202020204" pitchFamily="34" charset="0"/>
              <a:buChar char="•"/>
            </a:pPr>
            <a:r>
              <a:rPr lang="en-GB" sz="2000" dirty="0" smtClean="0">
                <a:solidFill>
                  <a:schemeClr val="tx1"/>
                </a:solidFill>
              </a:rPr>
              <a:t>Project Management</a:t>
            </a:r>
          </a:p>
          <a:p>
            <a:pPr marL="342900" lvl="1" indent="-342900" algn="l">
              <a:spcAft>
                <a:spcPts val="1200"/>
              </a:spcAft>
              <a:buFont typeface="Arial" panose="020B0604020202020204" pitchFamily="34" charset="0"/>
              <a:buChar char="•"/>
            </a:pPr>
            <a:r>
              <a:rPr lang="en-GB" sz="2000" dirty="0" smtClean="0">
                <a:solidFill>
                  <a:schemeClr val="tx1"/>
                </a:solidFill>
              </a:rPr>
              <a:t>Branding and Marketing</a:t>
            </a:r>
          </a:p>
          <a:p>
            <a:pPr marL="342900" lvl="1" indent="-342900" algn="l">
              <a:spcAft>
                <a:spcPts val="1200"/>
              </a:spcAft>
              <a:buFont typeface="Arial" panose="020B0604020202020204" pitchFamily="34" charset="0"/>
              <a:buChar char="•"/>
            </a:pPr>
            <a:r>
              <a:rPr lang="en-GB" sz="2000" dirty="0" smtClean="0">
                <a:solidFill>
                  <a:schemeClr val="tx1"/>
                </a:solidFill>
              </a:rPr>
              <a:t>Monitoring and Evaluating</a:t>
            </a:r>
            <a:endParaRPr lang="en-GB" sz="2000" dirty="0">
              <a:solidFill>
                <a:schemeClr val="tx1"/>
              </a:solidFill>
            </a:endParaRPr>
          </a:p>
        </p:txBody>
      </p:sp>
      <p:sp>
        <p:nvSpPr>
          <p:cNvPr id="9" name="Title 1"/>
          <p:cNvSpPr txBox="1">
            <a:spLocks/>
          </p:cNvSpPr>
          <p:nvPr/>
        </p:nvSpPr>
        <p:spPr>
          <a:xfrm>
            <a:off x="0" y="44450"/>
            <a:ext cx="903649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Walking and Cycling Grants London</a:t>
            </a:r>
            <a:endParaRPr lang="en-GB" cap="all"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018" y="2420888"/>
            <a:ext cx="4128459" cy="3096344"/>
          </a:xfrm>
          <a:prstGeom prst="rect">
            <a:avLst/>
          </a:prstGeom>
        </p:spPr>
      </p:pic>
    </p:spTree>
    <p:extLst>
      <p:ext uri="{BB962C8B-B14F-4D97-AF65-F5344CB8AC3E}">
        <p14:creationId xmlns:p14="http://schemas.microsoft.com/office/powerpoint/2010/main" val="513889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907345" y="2276872"/>
            <a:ext cx="4104456" cy="257294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just"/>
            <a:r>
              <a:rPr lang="en-US" sz="2000" dirty="0" smtClean="0">
                <a:solidFill>
                  <a:schemeClr val="tx1"/>
                </a:solidFill>
              </a:rPr>
              <a:t>For </a:t>
            </a:r>
            <a:r>
              <a:rPr lang="en-US" sz="2000" dirty="0">
                <a:solidFill>
                  <a:schemeClr val="tx1"/>
                </a:solidFill>
              </a:rPr>
              <a:t>new projects in 2025 Walking and Cycling Grants London (WCGL) will fund grants of up to </a:t>
            </a:r>
            <a:r>
              <a:rPr lang="en-US" sz="2000" b="1" dirty="0">
                <a:solidFill>
                  <a:schemeClr val="tx1"/>
                </a:solidFill>
              </a:rPr>
              <a:t>£5,000</a:t>
            </a:r>
            <a:r>
              <a:rPr lang="en-US" sz="2000" dirty="0">
                <a:solidFill>
                  <a:schemeClr val="tx1"/>
                </a:solidFill>
              </a:rPr>
              <a:t>. </a:t>
            </a:r>
            <a:r>
              <a:rPr lang="en-US" sz="2000" dirty="0" smtClean="0">
                <a:solidFill>
                  <a:schemeClr val="tx1"/>
                </a:solidFill>
              </a:rPr>
              <a:t>Minimum of 30 participants for this level of funding. </a:t>
            </a:r>
            <a:endParaRPr lang="en-US" sz="2000" dirty="0" smtClean="0">
              <a:solidFill>
                <a:schemeClr val="tx1"/>
              </a:solidFill>
            </a:endParaRPr>
          </a:p>
          <a:p>
            <a:pPr marL="0" lvl="1" algn="just"/>
            <a:endParaRPr lang="en-US" sz="2000" dirty="0">
              <a:solidFill>
                <a:schemeClr val="tx1"/>
              </a:solidFill>
            </a:endParaRPr>
          </a:p>
          <a:p>
            <a:pPr marL="0" lvl="1" algn="just"/>
            <a:r>
              <a:rPr lang="en-US" sz="2000" dirty="0" smtClean="0">
                <a:solidFill>
                  <a:schemeClr val="tx1"/>
                </a:solidFill>
              </a:rPr>
              <a:t>Grants </a:t>
            </a:r>
            <a:r>
              <a:rPr lang="en-US" sz="2000" dirty="0">
                <a:solidFill>
                  <a:schemeClr val="tx1"/>
                </a:solidFill>
              </a:rPr>
              <a:t>support activity between </a:t>
            </a:r>
            <a:r>
              <a:rPr lang="en-US" sz="2000" b="1" dirty="0">
                <a:solidFill>
                  <a:schemeClr val="tx1"/>
                </a:solidFill>
              </a:rPr>
              <a:t>January and September 2026</a:t>
            </a:r>
            <a:r>
              <a:rPr lang="en-US" sz="2000" dirty="0">
                <a:solidFill>
                  <a:schemeClr val="tx1"/>
                </a:solidFill>
              </a:rPr>
              <a:t>. </a:t>
            </a:r>
            <a:endParaRPr lang="en-GB" sz="2000" dirty="0">
              <a:solidFill>
                <a:schemeClr val="tx1"/>
              </a:solidFill>
            </a:endParaRPr>
          </a:p>
          <a:p>
            <a:pPr marL="0" lvl="1" algn="l"/>
            <a:endParaRPr lang="en-GB" sz="2000" dirty="0">
              <a:solidFill>
                <a:schemeClr val="tx1"/>
              </a:solidFill>
            </a:endParaRPr>
          </a:p>
          <a:p>
            <a:pPr algn="l"/>
            <a:endParaRPr lang="en-GB" sz="2000" dirty="0">
              <a:solidFill>
                <a:schemeClr val="tx1"/>
              </a:solidFill>
            </a:endParaRPr>
          </a:p>
          <a:p>
            <a:pPr algn="l"/>
            <a:endParaRPr lang="en-GB" sz="2000" dirty="0">
              <a:solidFill>
                <a:schemeClr val="tx1"/>
              </a:solidFill>
            </a:endParaRPr>
          </a:p>
          <a:p>
            <a:pPr algn="l"/>
            <a:endParaRPr lang="en-GB" dirty="0"/>
          </a:p>
        </p:txBody>
      </p:sp>
      <p:sp>
        <p:nvSpPr>
          <p:cNvPr id="9" name="Title 1"/>
          <p:cNvSpPr txBox="1">
            <a:spLocks/>
          </p:cNvSpPr>
          <p:nvPr/>
        </p:nvSpPr>
        <p:spPr>
          <a:xfrm>
            <a:off x="0" y="44450"/>
            <a:ext cx="903649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Walking and Cycling Grants London</a:t>
            </a:r>
            <a:endParaRPr lang="en-GB" cap="all"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8" y="2060848"/>
            <a:ext cx="3901440" cy="2606040"/>
          </a:xfrm>
          <a:prstGeom prst="rect">
            <a:avLst/>
          </a:prstGeom>
        </p:spPr>
      </p:pic>
    </p:spTree>
    <p:extLst>
      <p:ext uri="{BB962C8B-B14F-4D97-AF65-F5344CB8AC3E}">
        <p14:creationId xmlns:p14="http://schemas.microsoft.com/office/powerpoint/2010/main" val="286971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788024" y="2014160"/>
            <a:ext cx="3898776" cy="379698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r>
              <a:rPr lang="en-GB" sz="2000" dirty="0">
                <a:solidFill>
                  <a:schemeClr val="tx1"/>
                </a:solidFill>
              </a:rPr>
              <a:t>Eligible organisations operate within Greater London and are:</a:t>
            </a:r>
          </a:p>
          <a:p>
            <a:pPr lvl="1" indent="-457200" algn="l">
              <a:buFont typeface="Arial" panose="020B0604020202020204" pitchFamily="34" charset="0"/>
              <a:buChar char="•"/>
            </a:pPr>
            <a:r>
              <a:rPr lang="en-GB" sz="2000" dirty="0">
                <a:solidFill>
                  <a:schemeClr val="tx1"/>
                </a:solidFill>
              </a:rPr>
              <a:t>Constituted Community groups;</a:t>
            </a:r>
          </a:p>
          <a:p>
            <a:pPr lvl="1" indent="-457200" algn="l">
              <a:buFont typeface="Arial" panose="020B0604020202020204" pitchFamily="34" charset="0"/>
              <a:buChar char="•"/>
            </a:pPr>
            <a:r>
              <a:rPr lang="en-GB" sz="2000" dirty="0">
                <a:solidFill>
                  <a:schemeClr val="tx1"/>
                </a:solidFill>
              </a:rPr>
              <a:t>Charities or third sector organisations; or</a:t>
            </a:r>
          </a:p>
          <a:p>
            <a:pPr lvl="1" indent="-457200" algn="l">
              <a:buFont typeface="Arial" panose="020B0604020202020204" pitchFamily="34" charset="0"/>
              <a:buChar char="•"/>
            </a:pPr>
            <a:r>
              <a:rPr lang="en-GB" sz="2000" dirty="0">
                <a:solidFill>
                  <a:schemeClr val="tx1"/>
                </a:solidFill>
              </a:rPr>
              <a:t>Not for profit organisations, community interest companies (CIC) or a social enterprise. </a:t>
            </a:r>
          </a:p>
          <a:p>
            <a:pPr lvl="2" algn="just"/>
            <a:endParaRPr lang="en-GB" dirty="0"/>
          </a:p>
        </p:txBody>
      </p:sp>
      <p:sp>
        <p:nvSpPr>
          <p:cNvPr id="10" name="Title 1"/>
          <p:cNvSpPr>
            <a:spLocks noGrp="1"/>
          </p:cNvSpPr>
          <p:nvPr>
            <p:ph type="ctrTitle"/>
          </p:nvPr>
        </p:nvSpPr>
        <p:spPr>
          <a:xfrm>
            <a:off x="0" y="44450"/>
            <a:ext cx="9036496" cy="1470025"/>
          </a:xfrm>
          <a:prstGeom prst="rect">
            <a:avLst/>
          </a:prstGeom>
        </p:spPr>
        <p:txBody>
          <a:bodyPr/>
          <a:lstStyle/>
          <a:p>
            <a:r>
              <a:rPr lang="en-GB" dirty="0"/>
              <a:t>Walking and Cycling Grants London</a:t>
            </a:r>
            <a:endParaRPr lang="en-GB" cap="all"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14475"/>
            <a:ext cx="3888432" cy="3888432"/>
          </a:xfrm>
          <a:prstGeom prst="rect">
            <a:avLst/>
          </a:prstGeom>
        </p:spPr>
      </p:pic>
    </p:spTree>
    <p:extLst>
      <p:ext uri="{BB962C8B-B14F-4D97-AF65-F5344CB8AC3E}">
        <p14:creationId xmlns:p14="http://schemas.microsoft.com/office/powerpoint/2010/main" val="137827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4213" y="44450"/>
            <a:ext cx="7772400" cy="1470025"/>
          </a:xfrm>
          <a:prstGeom prst="rect">
            <a:avLst/>
          </a:prstGeom>
        </p:spPr>
        <p:txBody>
          <a:bodyPr>
            <a:normAutofit/>
          </a:bodyPr>
          <a:lstStyle/>
          <a:p>
            <a:r>
              <a:rPr lang="en-GB" sz="3600" cap="all" dirty="0"/>
              <a:t>WHAT ARE FUNDERS LOOKING FOR?</a:t>
            </a:r>
          </a:p>
        </p:txBody>
      </p:sp>
      <p:sp>
        <p:nvSpPr>
          <p:cNvPr id="12" name="Content Placeholder 2"/>
          <p:cNvSpPr txBox="1">
            <a:spLocks/>
          </p:cNvSpPr>
          <p:nvPr/>
        </p:nvSpPr>
        <p:spPr>
          <a:xfrm>
            <a:off x="457200" y="1196752"/>
            <a:ext cx="8229600" cy="467064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200"/>
              </a:spcAft>
              <a:buFont typeface="Arial" charset="0"/>
              <a:buAutoNum type="arabicPeriod"/>
            </a:pPr>
            <a:r>
              <a:rPr lang="en-GB" sz="2400" b="1" dirty="0">
                <a:solidFill>
                  <a:schemeClr val="tx1"/>
                </a:solidFill>
              </a:rPr>
              <a:t>Funding criteria: </a:t>
            </a:r>
            <a:r>
              <a:rPr lang="en-GB" sz="2200" dirty="0">
                <a:solidFill>
                  <a:schemeClr val="tx1"/>
                </a:solidFill>
              </a:rPr>
              <a:t>Does the project meet the funder’s criteria?</a:t>
            </a:r>
          </a:p>
          <a:p>
            <a:pPr marL="457200" indent="-457200" algn="l">
              <a:spcAft>
                <a:spcPts val="1200"/>
              </a:spcAft>
              <a:buFont typeface="Arial" charset="0"/>
              <a:buAutoNum type="arabicPeriod"/>
            </a:pPr>
            <a:r>
              <a:rPr lang="en-GB" sz="2400" b="1" dirty="0">
                <a:solidFill>
                  <a:schemeClr val="tx1"/>
                </a:solidFill>
              </a:rPr>
              <a:t>Identified need: </a:t>
            </a:r>
            <a:r>
              <a:rPr lang="en-GB" sz="2200" dirty="0">
                <a:solidFill>
                  <a:schemeClr val="tx1"/>
                </a:solidFill>
              </a:rPr>
              <a:t>Will the project meet an identified need? Does this project address a gap in service provision? </a:t>
            </a:r>
          </a:p>
          <a:p>
            <a:pPr marL="457200" indent="-457200" algn="l">
              <a:spcAft>
                <a:spcPts val="1200"/>
              </a:spcAft>
              <a:buFont typeface="Arial" charset="0"/>
              <a:buAutoNum type="arabicPeriod"/>
            </a:pPr>
            <a:r>
              <a:rPr lang="en-GB" sz="2400" b="1" dirty="0">
                <a:solidFill>
                  <a:schemeClr val="tx1"/>
                </a:solidFill>
              </a:rPr>
              <a:t>Track record: </a:t>
            </a:r>
            <a:r>
              <a:rPr lang="en-GB" sz="2200" dirty="0">
                <a:solidFill>
                  <a:schemeClr val="tx1"/>
                </a:solidFill>
              </a:rPr>
              <a:t>Can the organisation deliver the outcomes / does it have qualified / experienced staff?</a:t>
            </a:r>
          </a:p>
          <a:p>
            <a:pPr marL="457200" indent="-457200" algn="l">
              <a:spcAft>
                <a:spcPts val="1200"/>
              </a:spcAft>
              <a:buFont typeface="Arial" charset="0"/>
              <a:buAutoNum type="arabicPeriod"/>
            </a:pPr>
            <a:r>
              <a:rPr lang="en-GB" sz="2400" b="1" dirty="0" smtClean="0">
                <a:solidFill>
                  <a:schemeClr val="tx1"/>
                </a:solidFill>
              </a:rPr>
              <a:t>Network</a:t>
            </a:r>
            <a:r>
              <a:rPr lang="en-GB" sz="2400" b="1" dirty="0">
                <a:solidFill>
                  <a:schemeClr val="tx1"/>
                </a:solidFill>
              </a:rPr>
              <a:t>:</a:t>
            </a:r>
            <a:r>
              <a:rPr lang="en-GB" sz="2400" dirty="0">
                <a:solidFill>
                  <a:schemeClr val="tx1"/>
                </a:solidFill>
              </a:rPr>
              <a:t> </a:t>
            </a:r>
            <a:r>
              <a:rPr lang="en-GB" sz="2200" dirty="0">
                <a:solidFill>
                  <a:schemeClr val="tx1"/>
                </a:solidFill>
              </a:rPr>
              <a:t>Does the organisation have a presence within the community / borough and established network?</a:t>
            </a:r>
          </a:p>
          <a:p>
            <a:pPr marL="457200" indent="-457200" algn="l">
              <a:spcAft>
                <a:spcPts val="1200"/>
              </a:spcAft>
              <a:buFont typeface="Arial" charset="0"/>
              <a:buAutoNum type="arabicPeriod"/>
            </a:pPr>
            <a:r>
              <a:rPr lang="en-GB" sz="2400" b="1" dirty="0">
                <a:solidFill>
                  <a:schemeClr val="tx1"/>
                </a:solidFill>
              </a:rPr>
              <a:t>Budget: </a:t>
            </a:r>
            <a:r>
              <a:rPr lang="en-GB" sz="2200" dirty="0">
                <a:solidFill>
                  <a:schemeClr val="tx1"/>
                </a:solidFill>
              </a:rPr>
              <a:t>Is the budget realistic, cost effective and good value for money?</a:t>
            </a:r>
          </a:p>
          <a:p>
            <a:pPr marL="457200" indent="-457200" algn="l">
              <a:spcAft>
                <a:spcPts val="1200"/>
              </a:spcAft>
              <a:buFont typeface="Arial" charset="0"/>
              <a:buAutoNum type="arabicPeriod"/>
            </a:pPr>
            <a:r>
              <a:rPr lang="en-GB" sz="2400" b="1" dirty="0">
                <a:solidFill>
                  <a:schemeClr val="tx1"/>
                </a:solidFill>
              </a:rPr>
              <a:t>Sustainability: </a:t>
            </a:r>
            <a:r>
              <a:rPr lang="en-GB" sz="2200" dirty="0">
                <a:solidFill>
                  <a:schemeClr val="tx1"/>
                </a:solidFill>
              </a:rPr>
              <a:t>How will the project benefits be sustained / Who will maintain the project</a:t>
            </a:r>
            <a:r>
              <a:rPr lang="en-GB" sz="2200" dirty="0" smtClean="0">
                <a:solidFill>
                  <a:schemeClr val="tx1"/>
                </a:solidFill>
              </a:rPr>
              <a:t>? Volunteers for example. </a:t>
            </a:r>
            <a:endParaRPr lang="en-GB" sz="2200" dirty="0">
              <a:solidFill>
                <a:schemeClr val="tx1"/>
              </a:solidFill>
            </a:endParaRPr>
          </a:p>
          <a:p>
            <a:pPr marL="914400" lvl="1" indent="-457200" algn="just">
              <a:spcAft>
                <a:spcPts val="1200"/>
              </a:spcAft>
            </a:pPr>
            <a:endParaRPr lang="en-GB" sz="2400" dirty="0">
              <a:solidFill>
                <a:schemeClr val="tx1"/>
              </a:solidFill>
            </a:endParaRPr>
          </a:p>
        </p:txBody>
      </p:sp>
    </p:spTree>
    <p:extLst>
      <p:ext uri="{BB962C8B-B14F-4D97-AF65-F5344CB8AC3E}">
        <p14:creationId xmlns:p14="http://schemas.microsoft.com/office/powerpoint/2010/main" val="286971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4213" y="44450"/>
            <a:ext cx="7772400" cy="1470025"/>
          </a:xfrm>
          <a:prstGeom prst="rect">
            <a:avLst/>
          </a:prstGeom>
        </p:spPr>
        <p:txBody>
          <a:bodyPr>
            <a:normAutofit/>
          </a:bodyPr>
          <a:lstStyle/>
          <a:p>
            <a:r>
              <a:rPr lang="en-GB" sz="3600" cap="all" dirty="0" smtClean="0"/>
              <a:t>Timeline</a:t>
            </a:r>
            <a:endParaRPr lang="en-GB" sz="3600" cap="all" dirty="0"/>
          </a:p>
        </p:txBody>
      </p:sp>
      <p:sp>
        <p:nvSpPr>
          <p:cNvPr id="12" name="Content Placeholder 2"/>
          <p:cNvSpPr txBox="1">
            <a:spLocks/>
          </p:cNvSpPr>
          <p:nvPr/>
        </p:nvSpPr>
        <p:spPr>
          <a:xfrm>
            <a:off x="457200" y="1196752"/>
            <a:ext cx="8229600" cy="4670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just">
              <a:spcAft>
                <a:spcPts val="1200"/>
              </a:spcAft>
            </a:pPr>
            <a:endParaRPr lang="en-GB" sz="2400" dirty="0">
              <a:solidFill>
                <a:schemeClr val="tx1"/>
              </a:solidFill>
            </a:endParaRPr>
          </a:p>
        </p:txBody>
      </p:sp>
      <p:sp>
        <p:nvSpPr>
          <p:cNvPr id="4" name="Content Placeholder 2"/>
          <p:cNvSpPr txBox="1">
            <a:spLocks/>
          </p:cNvSpPr>
          <p:nvPr/>
        </p:nvSpPr>
        <p:spPr>
          <a:xfrm>
            <a:off x="609600" y="1349152"/>
            <a:ext cx="8229600" cy="4670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spcAft>
                <a:spcPts val="1200"/>
              </a:spcAft>
            </a:pPr>
            <a:r>
              <a:rPr lang="en-GB" sz="2800" dirty="0" smtClean="0">
                <a:solidFill>
                  <a:schemeClr val="tx1"/>
                </a:solidFill>
              </a:rPr>
              <a:t>Application </a:t>
            </a:r>
            <a:r>
              <a:rPr lang="en-GB" sz="2800" dirty="0" smtClean="0">
                <a:solidFill>
                  <a:schemeClr val="tx1"/>
                </a:solidFill>
              </a:rPr>
              <a:t>deadline – </a:t>
            </a:r>
            <a:r>
              <a:rPr lang="en-GB" sz="2800" b="1" u="sng" dirty="0" smtClean="0">
                <a:solidFill>
                  <a:schemeClr val="tx1"/>
                </a:solidFill>
              </a:rPr>
              <a:t>10am, </a:t>
            </a:r>
            <a:r>
              <a:rPr lang="en-GB" sz="2800" b="1" u="sng" dirty="0" smtClean="0">
                <a:solidFill>
                  <a:schemeClr val="tx1"/>
                </a:solidFill>
              </a:rPr>
              <a:t>Monday 8 September</a:t>
            </a:r>
          </a:p>
          <a:p>
            <a:pPr marL="457200" indent="-457200" algn="just">
              <a:spcAft>
                <a:spcPts val="1200"/>
              </a:spcAft>
            </a:pPr>
            <a:r>
              <a:rPr lang="en-GB" sz="2800" dirty="0" smtClean="0">
                <a:solidFill>
                  <a:schemeClr val="tx1"/>
                </a:solidFill>
              </a:rPr>
              <a:t>Outcomes – End of November</a:t>
            </a:r>
          </a:p>
          <a:p>
            <a:pPr marL="457200" indent="-457200" algn="just">
              <a:spcAft>
                <a:spcPts val="1200"/>
              </a:spcAft>
            </a:pPr>
            <a:r>
              <a:rPr lang="en-GB" sz="2800" dirty="0" smtClean="0">
                <a:solidFill>
                  <a:schemeClr val="tx1"/>
                </a:solidFill>
              </a:rPr>
              <a:t>Delivery – January – September 2026</a:t>
            </a:r>
          </a:p>
          <a:p>
            <a:pPr marL="457200" indent="-457200" algn="just">
              <a:spcAft>
                <a:spcPts val="1200"/>
              </a:spcAft>
            </a:pPr>
            <a:endParaRPr lang="en-GB" sz="2800" dirty="0">
              <a:solidFill>
                <a:schemeClr val="tx1"/>
              </a:solidFill>
            </a:endParaRPr>
          </a:p>
          <a:p>
            <a:pPr marL="457200" indent="-457200" algn="just">
              <a:spcAft>
                <a:spcPts val="1200"/>
              </a:spcAft>
            </a:pPr>
            <a:r>
              <a:rPr lang="en-GB" sz="2800" dirty="0">
                <a:solidFill>
                  <a:schemeClr val="tx1"/>
                </a:solidFill>
              </a:rPr>
              <a:t>Visit - </a:t>
            </a:r>
            <a:r>
              <a:rPr lang="en-GB" sz="2800" dirty="0">
                <a:solidFill>
                  <a:schemeClr val="tx1"/>
                </a:solidFill>
                <a:hlinkClick r:id="rId3"/>
              </a:rPr>
              <a:t>https://wcgl.london</a:t>
            </a:r>
            <a:r>
              <a:rPr lang="en-GB" sz="2800" dirty="0" smtClean="0">
                <a:solidFill>
                  <a:schemeClr val="tx1"/>
                </a:solidFill>
                <a:hlinkClick r:id="rId3"/>
              </a:rPr>
              <a:t>/</a:t>
            </a:r>
            <a:r>
              <a:rPr lang="en-GB" sz="2800" dirty="0" smtClean="0">
                <a:solidFill>
                  <a:schemeClr val="tx1"/>
                </a:solidFill>
              </a:rPr>
              <a:t> </a:t>
            </a:r>
          </a:p>
          <a:p>
            <a:pPr marL="457200" indent="-457200" algn="just">
              <a:spcAft>
                <a:spcPts val="1200"/>
              </a:spcAft>
            </a:pPr>
            <a:r>
              <a:rPr lang="en-GB" sz="2800" dirty="0">
                <a:solidFill>
                  <a:schemeClr val="tx1"/>
                </a:solidFill>
              </a:rPr>
              <a:t>Phone: 020 7239 1286</a:t>
            </a:r>
          </a:p>
          <a:p>
            <a:pPr marL="457200" indent="-457200" algn="just">
              <a:spcAft>
                <a:spcPts val="1200"/>
              </a:spcAft>
            </a:pPr>
            <a:endParaRPr lang="en-GB" sz="2800" dirty="0">
              <a:solidFill>
                <a:schemeClr val="tx1"/>
              </a:solidFill>
            </a:endParaRPr>
          </a:p>
        </p:txBody>
      </p:sp>
    </p:spTree>
    <p:extLst>
      <p:ext uri="{BB962C8B-B14F-4D97-AF65-F5344CB8AC3E}">
        <p14:creationId xmlns:p14="http://schemas.microsoft.com/office/powerpoint/2010/main" val="820983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953E1FAAA4174DA32B083DE535723A" ma:contentTypeVersion="18" ma:contentTypeDescription="Create a new document." ma:contentTypeScope="" ma:versionID="19c95ce45db6f3c80079ca267792b152">
  <xsd:schema xmlns:xsd="http://www.w3.org/2001/XMLSchema" xmlns:xs="http://www.w3.org/2001/XMLSchema" xmlns:p="http://schemas.microsoft.com/office/2006/metadata/properties" xmlns:ns2="a0918bfa-692a-4922-b76d-02f98a2a4b44" xmlns:ns3="ad159358-9462-4e9b-ae8b-85b0e6b0b597" targetNamespace="http://schemas.microsoft.com/office/2006/metadata/properties" ma:root="true" ma:fieldsID="bbeec10b9ad8d629838e9ba769404554" ns2:_="" ns3:_="">
    <xsd:import namespace="a0918bfa-692a-4922-b76d-02f98a2a4b44"/>
    <xsd:import namespace="ad159358-9462-4e9b-ae8b-85b0e6b0b5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8bfa-692a-4922-b76d-02f98a2a4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bae60f5-b7ad-4981-a8ef-0360d6a367c0"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59358-9462-4e9b-ae8b-85b0e6b0b5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1a92c1-4f56-4a99-a57a-621324e0f57d}" ma:internalName="TaxCatchAll" ma:showField="CatchAllData" ma:web="ad159358-9462-4e9b-ae8b-85b0e6b0b5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d159358-9462-4e9b-ae8b-85b0e6b0b597">
      <UserInfo>
        <DisplayName/>
        <AccountId xsi:nil="true"/>
        <AccountType/>
      </UserInfo>
    </SharedWithUsers>
    <TaxCatchAll xmlns="ad159358-9462-4e9b-ae8b-85b0e6b0b597" xsi:nil="true"/>
    <lcf76f155ced4ddcb4097134ff3c332f xmlns="a0918bfa-692a-4922-b76d-02f98a2a4b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7A7D94-FBA1-41E7-9624-67423A1A703D}"/>
</file>

<file path=customXml/itemProps2.xml><?xml version="1.0" encoding="utf-8"?>
<ds:datastoreItem xmlns:ds="http://schemas.openxmlformats.org/officeDocument/2006/customXml" ds:itemID="{8DB95289-BF43-4C97-9C8E-D7D3E2DF6C64}"/>
</file>

<file path=customXml/itemProps3.xml><?xml version="1.0" encoding="utf-8"?>
<ds:datastoreItem xmlns:ds="http://schemas.openxmlformats.org/officeDocument/2006/customXml" ds:itemID="{95553F7E-D361-487E-863D-91C5D0CDEE27}"/>
</file>

<file path=docProps/app.xml><?xml version="1.0" encoding="utf-8"?>
<Properties xmlns="http://schemas.openxmlformats.org/officeDocument/2006/extended-properties" xmlns:vt="http://schemas.openxmlformats.org/officeDocument/2006/docPropsVTypes">
  <TotalTime>7872</TotalTime>
  <Words>1747</Words>
  <Application>Microsoft Office PowerPoint</Application>
  <PresentationFormat>On-screen Show (4:3)</PresentationFormat>
  <Paragraphs>140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inherit</vt:lpstr>
      <vt:lpstr>Lato</vt:lpstr>
      <vt:lpstr>Office Theme</vt:lpstr>
      <vt:lpstr>Walking and Cycling Grants London (WCGL)</vt:lpstr>
      <vt:lpstr>Groundwork London</vt:lpstr>
      <vt:lpstr>Walking and Cycling Grants London</vt:lpstr>
      <vt:lpstr>PowerPoint Presentation</vt:lpstr>
      <vt:lpstr>PowerPoint Presentation</vt:lpstr>
      <vt:lpstr>PowerPoint Presentation</vt:lpstr>
      <vt:lpstr>Walking and Cycling Grants London</vt:lpstr>
      <vt:lpstr>WHAT ARE FUNDERS LOOKING FOR?</vt:lpstr>
      <vt:lpstr>Timeline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Kirk</dc:creator>
  <cp:lastModifiedBy>Thomas Lowe</cp:lastModifiedBy>
  <cp:revision>205</cp:revision>
  <cp:lastPrinted>2016-08-03T11:32:50Z</cp:lastPrinted>
  <dcterms:created xsi:type="dcterms:W3CDTF">2016-08-02T22:27:04Z</dcterms:created>
  <dcterms:modified xsi:type="dcterms:W3CDTF">2025-09-04T10:02:17Z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0x010100E2953E1FAAA4174DA32B083DE535723A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